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93" r:id="rId4"/>
    <p:sldId id="258" r:id="rId5"/>
    <p:sldId id="259" r:id="rId6"/>
    <p:sldId id="309" r:id="rId7"/>
    <p:sldId id="282" r:id="rId8"/>
    <p:sldId id="260" r:id="rId9"/>
    <p:sldId id="283" r:id="rId10"/>
    <p:sldId id="284" r:id="rId11"/>
    <p:sldId id="285" r:id="rId12"/>
    <p:sldId id="286" r:id="rId13"/>
    <p:sldId id="287" r:id="rId14"/>
    <p:sldId id="288" r:id="rId15"/>
    <p:sldId id="305" r:id="rId16"/>
    <p:sldId id="303" r:id="rId17"/>
    <p:sldId id="306" r:id="rId18"/>
    <p:sldId id="304" r:id="rId19"/>
    <p:sldId id="307" r:id="rId20"/>
    <p:sldId id="289" r:id="rId21"/>
    <p:sldId id="295" r:id="rId22"/>
    <p:sldId id="296" r:id="rId23"/>
    <p:sldId id="297" r:id="rId24"/>
    <p:sldId id="298" r:id="rId25"/>
    <p:sldId id="299" r:id="rId26"/>
    <p:sldId id="300" r:id="rId27"/>
    <p:sldId id="301" r:id="rId28"/>
    <p:sldId id="302" r:id="rId29"/>
    <p:sldId id="294" r:id="rId30"/>
    <p:sldId id="290" r:id="rId31"/>
    <p:sldId id="291" r:id="rId32"/>
    <p:sldId id="292" r:id="rId33"/>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3"/>
    <p:restoredTop sz="91429"/>
  </p:normalViewPr>
  <p:slideViewPr>
    <p:cSldViewPr snapToGrid="0">
      <p:cViewPr varScale="1">
        <p:scale>
          <a:sx n="82" d="100"/>
          <a:sy n="82" d="100"/>
        </p:scale>
        <p:origin x="2008" y="17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1700" y="739775"/>
            <a:ext cx="4932363" cy="3700463"/>
          </a:xfrm>
          <a:prstGeom prst="rect">
            <a:avLst/>
          </a:prstGeom>
        </p:spPr>
        <p:txBody>
          <a:bodyPr/>
          <a:lstStyle/>
          <a:p>
            <a:endParaRPr/>
          </a:p>
        </p:txBody>
      </p:sp>
      <p:sp>
        <p:nvSpPr>
          <p:cNvPr id="117" name="Shape 117"/>
          <p:cNvSpPr>
            <a:spLocks noGrp="1"/>
          </p:cNvSpPr>
          <p:nvPr>
            <p:ph type="body" sz="quarter" idx="1"/>
          </p:nvPr>
        </p:nvSpPr>
        <p:spPr>
          <a:xfrm>
            <a:off x="898102" y="4686499"/>
            <a:ext cx="4939560" cy="4439841"/>
          </a:xfrm>
          <a:prstGeom prst="rect">
            <a:avLst/>
          </a:prstGeom>
        </p:spPr>
        <p:txBody>
          <a:bodyPr/>
          <a:lstStyle/>
          <a:p>
            <a:endParaRPr/>
          </a:p>
        </p:txBody>
      </p:sp>
    </p:spTree>
    <p:extLst>
      <p:ext uri="{BB962C8B-B14F-4D97-AF65-F5344CB8AC3E}">
        <p14:creationId xmlns:p14="http://schemas.microsoft.com/office/powerpoint/2010/main" val="6902488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964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6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buthnothall.org/" TargetMode="External"/><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arbuthnothall.or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4854"/>
        </a:solidFill>
        <a:effectLst/>
      </p:bgPr>
    </p:bg>
    <p:spTree>
      <p:nvGrpSpPr>
        <p:cNvPr id="1" name=""/>
        <p:cNvGrpSpPr/>
        <p:nvPr/>
      </p:nvGrpSpPr>
      <p:grpSpPr>
        <a:xfrm>
          <a:off x="0" y="0"/>
          <a:ext cx="0" cy="0"/>
          <a:chOff x="0" y="0"/>
          <a:chExt cx="0" cy="0"/>
        </a:xfrm>
      </p:grpSpPr>
      <p:grpSp>
        <p:nvGrpSpPr>
          <p:cNvPr id="123" name="Group 8"/>
          <p:cNvGrpSpPr/>
          <p:nvPr/>
        </p:nvGrpSpPr>
        <p:grpSpPr>
          <a:xfrm>
            <a:off x="388146" y="6896596"/>
            <a:ext cx="1098993" cy="1098993"/>
            <a:chOff x="0" y="0"/>
            <a:chExt cx="1098991" cy="1098991"/>
          </a:xfrm>
        </p:grpSpPr>
        <p:sp>
          <p:nvSpPr>
            <p:cNvPr id="119" name="Freeform: Shape 9"/>
            <p:cNvSpPr/>
            <p:nvPr/>
          </p:nvSpPr>
          <p:spPr>
            <a:xfrm rot="13500000">
              <a:off x="29991" y="327412"/>
              <a:ext cx="988785" cy="4943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6200" y="21600"/>
                  </a:lnTo>
                  <a:cubicBezTo>
                    <a:pt x="16200" y="15635"/>
                    <a:pt x="13782" y="10800"/>
                    <a:pt x="10800" y="10800"/>
                  </a:cubicBezTo>
                  <a:cubicBezTo>
                    <a:pt x="7818" y="10800"/>
                    <a:pt x="5400" y="15635"/>
                    <a:pt x="5400" y="21600"/>
                  </a:cubicBezTo>
                  <a:lnTo>
                    <a:pt x="0" y="21600"/>
                  </a:lnTo>
                  <a:cubicBezTo>
                    <a:pt x="0" y="9671"/>
                    <a:pt x="4835" y="0"/>
                    <a:pt x="10800" y="0"/>
                  </a:cubicBezTo>
                  <a:close/>
                </a:path>
              </a:pathLst>
            </a:custGeom>
            <a:solidFill>
              <a:srgbClr val="263B22"/>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20" name="Oval 10"/>
            <p:cNvSpPr/>
            <p:nvPr/>
          </p:nvSpPr>
          <p:spPr>
            <a:xfrm rot="18900000">
              <a:off x="933009" y="536214"/>
              <a:ext cx="57121" cy="248850"/>
            </a:xfrm>
            <a:prstGeom prst="ellipse">
              <a:avLst/>
            </a:prstGeom>
            <a:solidFill>
              <a:srgbClr val="375531"/>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21" name="Oval 11"/>
            <p:cNvSpPr/>
            <p:nvPr/>
          </p:nvSpPr>
          <p:spPr>
            <a:xfrm rot="18900000">
              <a:off x="409795" y="13000"/>
              <a:ext cx="57121" cy="248850"/>
            </a:xfrm>
            <a:prstGeom prst="ellipse">
              <a:avLst/>
            </a:prstGeom>
            <a:solidFill>
              <a:srgbClr val="375531"/>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sp>
          <p:nvSpPr>
            <p:cNvPr id="122" name="Freeform: Shape 12"/>
            <p:cNvSpPr/>
            <p:nvPr/>
          </p:nvSpPr>
          <p:spPr>
            <a:xfrm rot="13500000">
              <a:off x="55103" y="266783"/>
              <a:ext cx="988785" cy="5654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6200" y="21600"/>
                  </a:lnTo>
                  <a:cubicBezTo>
                    <a:pt x="16200" y="15635"/>
                    <a:pt x="13782" y="10800"/>
                    <a:pt x="10800" y="10800"/>
                  </a:cubicBezTo>
                  <a:cubicBezTo>
                    <a:pt x="7818" y="10800"/>
                    <a:pt x="5400" y="15635"/>
                    <a:pt x="5400" y="21600"/>
                  </a:cubicBezTo>
                  <a:lnTo>
                    <a:pt x="0" y="21600"/>
                  </a:lnTo>
                  <a:cubicBezTo>
                    <a:pt x="0" y="9671"/>
                    <a:pt x="4835" y="0"/>
                    <a:pt x="10800" y="0"/>
                  </a:cubicBezTo>
                  <a:close/>
                </a:path>
              </a:pathLst>
            </a:custGeom>
            <a:solidFill>
              <a:srgbClr val="84B37B">
                <a:alpha val="20000"/>
              </a:srgbClr>
            </a:solidFill>
            <a:ln w="12700" cap="flat">
              <a:noFill/>
              <a:miter lim="400000"/>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grpSp>
      <p:sp>
        <p:nvSpPr>
          <p:cNvPr id="124" name="Rectangle 14"/>
          <p:cNvSpPr/>
          <p:nvPr/>
        </p:nvSpPr>
        <p:spPr>
          <a:xfrm>
            <a:off x="0" y="-825"/>
            <a:ext cx="13004800" cy="8535226"/>
          </a:xfrm>
          <a:prstGeom prst="rect">
            <a:avLst/>
          </a:prstGeom>
          <a:solidFill>
            <a:srgbClr val="FFFFFF"/>
          </a:solidFill>
          <a:ln w="12700">
            <a:miter lim="400000"/>
          </a:ln>
        </p:spPr>
        <p:txBody>
          <a:bodyPr lIns="50800" tIns="50800" rIns="50800" bIns="50800" anchor="ctr"/>
          <a:lstStyle/>
          <a:p>
            <a:pPr marL="0" indent="-173420" algn="l" defTabSz="457200">
              <a:lnSpc>
                <a:spcPct val="117999"/>
              </a:lnSpc>
              <a:buSzPct val="100000"/>
              <a:buFont typeface="Arial"/>
              <a:buChar char="•"/>
              <a:defRPr sz="2200" b="0"/>
            </a:pPr>
            <a:endParaRPr/>
          </a:p>
        </p:txBody>
      </p:sp>
      <p:sp>
        <p:nvSpPr>
          <p:cNvPr id="126" name="Rectangle"/>
          <p:cNvSpPr/>
          <p:nvPr/>
        </p:nvSpPr>
        <p:spPr>
          <a:xfrm>
            <a:off x="0" y="6658704"/>
            <a:ext cx="13064543" cy="3110243"/>
          </a:xfrm>
          <a:prstGeom prst="rect">
            <a:avLst/>
          </a:prstGeom>
          <a:solidFill>
            <a:srgbClr val="224F53"/>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7" name="Consultation for the development of the Hall"/>
          <p:cNvSpPr txBox="1"/>
          <p:nvPr/>
        </p:nvSpPr>
        <p:spPr>
          <a:xfrm>
            <a:off x="4180" y="7321700"/>
            <a:ext cx="12980026" cy="7950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4500" b="0">
                <a:solidFill>
                  <a:srgbClr val="FFFFFF"/>
                </a:solidFill>
              </a:defRPr>
            </a:lvl1pPr>
          </a:lstStyle>
          <a:p>
            <a:r>
              <a:rPr lang="en-GB" dirty="0"/>
              <a:t>Annual General Meeting</a:t>
            </a:r>
            <a:endParaRPr dirty="0"/>
          </a:p>
        </p:txBody>
      </p:sp>
      <p:sp>
        <p:nvSpPr>
          <p:cNvPr id="128" name="NOVEMBER 2022"/>
          <p:cNvSpPr txBox="1"/>
          <p:nvPr/>
        </p:nvSpPr>
        <p:spPr>
          <a:xfrm>
            <a:off x="955" y="8177079"/>
            <a:ext cx="13002891" cy="44114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200">
                <a:solidFill>
                  <a:srgbClr val="B8A752"/>
                </a:solidFill>
                <a:latin typeface="Helvetica"/>
                <a:ea typeface="Helvetica"/>
                <a:cs typeface="Helvetica"/>
                <a:sym typeface="Helvetica"/>
              </a:defRPr>
            </a:lvl1pPr>
          </a:lstStyle>
          <a:p>
            <a:r>
              <a:rPr lang="en-GB" dirty="0"/>
              <a:t>15 May </a:t>
            </a:r>
            <a:r>
              <a:rPr dirty="0"/>
              <a:t>202</a:t>
            </a:r>
            <a:r>
              <a:rPr lang="en-GB" dirty="0"/>
              <a:t>4</a:t>
            </a:r>
            <a:endParaRPr dirty="0"/>
          </a:p>
        </p:txBody>
      </p:sp>
      <p:pic>
        <p:nvPicPr>
          <p:cNvPr id="2" name="Picture 1" descr="Arbuthnot hall logo new presentation-Layou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977" y="29194"/>
            <a:ext cx="4650846" cy="640161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306204" y="3039478"/>
            <a:ext cx="11572615" cy="4769995"/>
          </a:xfrm>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Paulina Bayliss Nominated Penny Hodgson and Lynda Rice</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Fiona Cameron Nominated Lucy </a:t>
            </a:r>
            <a:r>
              <a:rPr lang="en-GB" sz="2600" dirty="0" err="1">
                <a:latin typeface="Calibri" panose="020F0502020204030204" pitchFamily="34" charset="0"/>
                <a:cs typeface="Calibri" panose="020F0502020204030204" pitchFamily="34" charset="0"/>
              </a:rPr>
              <a:t>Camsey</a:t>
            </a:r>
            <a:r>
              <a:rPr lang="en-GB" sz="2600" dirty="0">
                <a:latin typeface="Calibri" panose="020F0502020204030204" pitchFamily="34" charset="0"/>
                <a:cs typeface="Calibri" panose="020F0502020204030204" pitchFamily="34" charset="0"/>
              </a:rPr>
              <a:t> and Jon Watson</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Lucy </a:t>
            </a:r>
            <a:r>
              <a:rPr lang="en-GB" sz="2600" dirty="0" err="1">
                <a:latin typeface="Calibri" panose="020F0502020204030204" pitchFamily="34" charset="0"/>
                <a:cs typeface="Calibri" panose="020F0502020204030204" pitchFamily="34" charset="0"/>
              </a:rPr>
              <a:t>Camsey</a:t>
            </a:r>
            <a:r>
              <a:rPr lang="en-GB" sz="2600" dirty="0">
                <a:latin typeface="Calibri" panose="020F0502020204030204" pitchFamily="34" charset="0"/>
                <a:cs typeface="Calibri" panose="020F0502020204030204" pitchFamily="34" charset="0"/>
              </a:rPr>
              <a:t> Nominated Raymonde Jay and Annabelle Ball </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Jonathan Watson Nominated Gary Wicks and Helena Watson</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Michael Band Nominated John Page and Athar Shareef</a:t>
            </a:r>
            <a:endParaRPr lang="en-GB" dirty="0"/>
          </a:p>
        </p:txBody>
      </p:sp>
      <p:sp>
        <p:nvSpPr>
          <p:cNvPr id="144" name="Rectangle"/>
          <p:cNvSpPr/>
          <p:nvPr/>
        </p:nvSpPr>
        <p:spPr>
          <a:xfrm>
            <a:off x="12699" y="356703"/>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386091"/>
            <a:ext cx="10779466" cy="2159001"/>
          </a:xfrm>
          <a:prstGeom prst="rect">
            <a:avLst/>
          </a:prstGeom>
        </p:spPr>
        <p:txBody>
          <a:bodyPr/>
          <a:lstStyle>
            <a:lvl1pPr algn="l">
              <a:defRPr>
                <a:solidFill>
                  <a:srgbClr val="FFFFFF"/>
                </a:solidFill>
              </a:defRPr>
            </a:lvl1pPr>
          </a:lstStyle>
          <a:p>
            <a:r>
              <a:rPr lang="en-GB" dirty="0"/>
              <a:t>Appointment Elected Members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23976538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779019" y="4049677"/>
            <a:ext cx="11099800" cy="6286500"/>
          </a:xfrm>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Jim Drummond- </a:t>
            </a:r>
            <a:r>
              <a:rPr lang="en-GB" sz="2600" dirty="0" err="1">
                <a:latin typeface="Calibri" panose="020F0502020204030204" pitchFamily="34" charset="0"/>
                <a:cs typeface="Calibri" panose="020F0502020204030204" pitchFamily="34" charset="0"/>
              </a:rPr>
              <a:t>Shamley</a:t>
            </a:r>
            <a:r>
              <a:rPr lang="en-GB" sz="2600" dirty="0">
                <a:latin typeface="Calibri" panose="020F0502020204030204" pitchFamily="34" charset="0"/>
                <a:cs typeface="Calibri" panose="020F0502020204030204" pitchFamily="34" charset="0"/>
              </a:rPr>
              <a:t> Green Cricket Club</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Lindsey Slater- SGVA</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Tim Harlow- Fete Committee</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Chris Howard- </a:t>
            </a:r>
            <a:r>
              <a:rPr lang="en-GB" sz="2600" dirty="0" err="1">
                <a:latin typeface="Calibri" panose="020F0502020204030204" pitchFamily="34" charset="0"/>
                <a:cs typeface="Calibri" panose="020F0502020204030204" pitchFamily="34" charset="0"/>
              </a:rPr>
              <a:t>Wonersh</a:t>
            </a:r>
            <a:r>
              <a:rPr lang="en-GB" sz="2600" dirty="0">
                <a:latin typeface="Calibri" panose="020F0502020204030204" pitchFamily="34" charset="0"/>
                <a:cs typeface="Calibri" panose="020F0502020204030204" pitchFamily="34" charset="0"/>
              </a:rPr>
              <a:t> Parish Council</a:t>
            </a:r>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p:txBody>
      </p:sp>
      <p:sp>
        <p:nvSpPr>
          <p:cNvPr id="144" name="Rectangle"/>
          <p:cNvSpPr/>
          <p:nvPr/>
        </p:nvSpPr>
        <p:spPr>
          <a:xfrm>
            <a:off x="0" y="401673"/>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3" y="401672"/>
            <a:ext cx="10779466" cy="2159001"/>
          </a:xfrm>
          <a:prstGeom prst="rect">
            <a:avLst/>
          </a:prstGeom>
        </p:spPr>
        <p:txBody>
          <a:bodyPr/>
          <a:lstStyle>
            <a:lvl1pPr algn="l">
              <a:defRPr>
                <a:solidFill>
                  <a:srgbClr val="FFFFFF"/>
                </a:solidFill>
              </a:defRPr>
            </a:lvl1pPr>
          </a:lstStyle>
          <a:p>
            <a:r>
              <a:rPr lang="en-GB" dirty="0"/>
              <a:t>Appointment Representative Members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7600605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427844" y="3221012"/>
            <a:ext cx="11099800" cy="6286500"/>
          </a:xfrm>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Gillian Morris</a:t>
            </a:r>
          </a:p>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Alastair Hilton</a:t>
            </a:r>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p:txBody>
      </p:sp>
      <p:sp>
        <p:nvSpPr>
          <p:cNvPr id="144" name="Rectangle"/>
          <p:cNvSpPr/>
          <p:nvPr/>
        </p:nvSpPr>
        <p:spPr>
          <a:xfrm>
            <a:off x="12699" y="246088"/>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585945" y="331376"/>
            <a:ext cx="10779466" cy="2159001"/>
          </a:xfrm>
          <a:prstGeom prst="rect">
            <a:avLst/>
          </a:prstGeom>
        </p:spPr>
        <p:txBody>
          <a:bodyPr/>
          <a:lstStyle>
            <a:lvl1pPr algn="l">
              <a:defRPr>
                <a:solidFill>
                  <a:srgbClr val="FFFFFF"/>
                </a:solidFill>
              </a:defRPr>
            </a:lvl1pPr>
          </a:lstStyle>
          <a:p>
            <a:r>
              <a:rPr lang="en-GB" dirty="0"/>
              <a:t>Appointment Co Opted Members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12272781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397864" y="4689423"/>
            <a:ext cx="11099800" cy="6286500"/>
          </a:xfrm>
          <a:prstGeom prst="rect">
            <a:avLst/>
          </a:prstGeom>
        </p:spPr>
        <p:txBody>
          <a:bodyPr>
            <a:normAutofit fontScale="85000" lnSpcReduction="20000"/>
          </a:bodyPr>
          <a:lstStyle/>
          <a:p>
            <a:pPr marL="0" indent="0" defTabSz="566674">
              <a:spcBef>
                <a:spcPts val="4000"/>
              </a:spcBef>
              <a:buNone/>
              <a:defRPr sz="3104">
                <a:solidFill>
                  <a:srgbClr val="2C6365"/>
                </a:solidFill>
              </a:defRPr>
            </a:pPr>
            <a:r>
              <a:rPr lang="en-GB" sz="3100" dirty="0">
                <a:latin typeface="Calibri" panose="020F0502020204030204" pitchFamily="34" charset="0"/>
                <a:cs typeface="Calibri" panose="020F0502020204030204" pitchFamily="34" charset="0"/>
              </a:rPr>
              <a:t>With regard  to the Constitution of </a:t>
            </a:r>
            <a:r>
              <a:rPr lang="en-GB" sz="3100" dirty="0" err="1">
                <a:latin typeface="Calibri" panose="020F0502020204030204" pitchFamily="34" charset="0"/>
                <a:cs typeface="Calibri" panose="020F0502020204030204" pitchFamily="34" charset="0"/>
              </a:rPr>
              <a:t>Shamley</a:t>
            </a:r>
            <a:r>
              <a:rPr lang="en-GB" sz="3100" dirty="0">
                <a:latin typeface="Calibri" panose="020F0502020204030204" pitchFamily="34" charset="0"/>
                <a:cs typeface="Calibri" panose="020F0502020204030204" pitchFamily="34" charset="0"/>
              </a:rPr>
              <a:t> Green Village Hall known as Arbuthnot Hall, Charity No 305149 dated 5</a:t>
            </a:r>
            <a:r>
              <a:rPr lang="en-GB" sz="3100" baseline="30000" dirty="0">
                <a:latin typeface="Calibri" panose="020F0502020204030204" pitchFamily="34" charset="0"/>
                <a:cs typeface="Calibri" panose="020F0502020204030204" pitchFamily="34" charset="0"/>
              </a:rPr>
              <a:t>th</a:t>
            </a:r>
            <a:r>
              <a:rPr lang="en-GB" sz="3100" dirty="0">
                <a:latin typeface="Calibri" panose="020F0502020204030204" pitchFamily="34" charset="0"/>
                <a:cs typeface="Calibri" panose="020F0502020204030204" pitchFamily="34" charset="0"/>
              </a:rPr>
              <a:t> May 1966 as amended 19th October 1989 it is proposed that the following resolution be passed .</a:t>
            </a:r>
            <a:endParaRPr lang="en-GB" sz="3100" dirty="0">
              <a:solidFill>
                <a:srgbClr val="2C6365"/>
              </a:solidFill>
              <a:latin typeface="Calibri" panose="020F0502020204030204" pitchFamily="34" charset="0"/>
              <a:cs typeface="Calibri" panose="020F0502020204030204" pitchFamily="34" charset="0"/>
            </a:endParaRPr>
          </a:p>
          <a:p>
            <a:pPr marL="0" indent="0" defTabSz="566674">
              <a:spcBef>
                <a:spcPts val="4000"/>
              </a:spcBef>
              <a:buNone/>
              <a:defRPr sz="3104">
                <a:solidFill>
                  <a:srgbClr val="2C6365"/>
                </a:solidFill>
              </a:defRPr>
            </a:pPr>
            <a:r>
              <a:rPr lang="en-GB" sz="3100" dirty="0">
                <a:solidFill>
                  <a:srgbClr val="2C6365"/>
                </a:solidFill>
                <a:latin typeface="Calibri" panose="020F0502020204030204" pitchFamily="34" charset="0"/>
                <a:cs typeface="Calibri" panose="020F0502020204030204" pitchFamily="34" charset="0"/>
              </a:rPr>
              <a:t>Clause 3 Delete existing clause of the Deed Dated 5th May 1966</a:t>
            </a:r>
            <a:br>
              <a:rPr lang="en-GB" sz="3100" dirty="0">
                <a:solidFill>
                  <a:srgbClr val="2C6365"/>
                </a:solidFill>
                <a:latin typeface="Calibri" panose="020F0502020204030204" pitchFamily="34" charset="0"/>
                <a:cs typeface="Calibri" panose="020F0502020204030204" pitchFamily="34" charset="0"/>
              </a:rPr>
            </a:br>
            <a:br>
              <a:rPr lang="en-GB" sz="3100" dirty="0">
                <a:solidFill>
                  <a:srgbClr val="2C6365"/>
                </a:solidFill>
                <a:latin typeface="Calibri" panose="020F0502020204030204" pitchFamily="34" charset="0"/>
                <a:cs typeface="Calibri" panose="020F0502020204030204" pitchFamily="34" charset="0"/>
              </a:rPr>
            </a:br>
            <a:r>
              <a:rPr lang="en-GB" sz="3100" dirty="0">
                <a:solidFill>
                  <a:srgbClr val="2C6365"/>
                </a:solidFill>
                <a:latin typeface="Calibri" panose="020F0502020204030204" pitchFamily="34" charset="0"/>
                <a:cs typeface="Calibri" panose="020F0502020204030204" pitchFamily="34" charset="0"/>
              </a:rPr>
              <a:t>Cash -sums of Cash at any time belonging to the charity and not needed for immediate working purposes shall be invested in the name of the said Official Custodian unless the Charity Commissioners otherwise direct.</a:t>
            </a:r>
            <a:br>
              <a:rPr lang="en-GB" sz="3100" dirty="0">
                <a:solidFill>
                  <a:srgbClr val="2C6365"/>
                </a:solidFill>
                <a:latin typeface="Calibri" panose="020F0502020204030204" pitchFamily="34" charset="0"/>
                <a:cs typeface="Calibri" panose="020F0502020204030204" pitchFamily="34" charset="0"/>
              </a:rPr>
            </a:br>
            <a:br>
              <a:rPr lang="en-GB" sz="3100" dirty="0">
                <a:solidFill>
                  <a:srgbClr val="2C6365"/>
                </a:solidFill>
                <a:latin typeface="Calibri" panose="020F0502020204030204" pitchFamily="34" charset="0"/>
                <a:cs typeface="Calibri" panose="020F0502020204030204" pitchFamily="34" charset="0"/>
              </a:rPr>
            </a:br>
            <a:br>
              <a:rPr lang="en-GB" sz="3100" dirty="0">
                <a:solidFill>
                  <a:srgbClr val="2C6365"/>
                </a:solidFill>
                <a:latin typeface="Calibri" panose="020F0502020204030204" pitchFamily="34" charset="0"/>
                <a:cs typeface="Calibri" panose="020F0502020204030204" pitchFamily="34" charset="0"/>
              </a:rPr>
            </a:br>
            <a:r>
              <a:rPr lang="en-GB" sz="3100" dirty="0">
                <a:solidFill>
                  <a:srgbClr val="2C6365"/>
                </a:solidFill>
                <a:latin typeface="Calibri" panose="020F0502020204030204" pitchFamily="34" charset="0"/>
                <a:cs typeface="Calibri" panose="020F0502020204030204" pitchFamily="34" charset="0"/>
              </a:rPr>
              <a:t>Insert new clause</a:t>
            </a:r>
            <a:br>
              <a:rPr lang="en-GB" sz="3100" dirty="0">
                <a:solidFill>
                  <a:srgbClr val="2C6365"/>
                </a:solidFill>
                <a:latin typeface="Calibri" panose="020F0502020204030204" pitchFamily="34" charset="0"/>
                <a:cs typeface="Calibri" panose="020F0502020204030204" pitchFamily="34" charset="0"/>
              </a:rPr>
            </a:br>
            <a:br>
              <a:rPr lang="en-GB" sz="3100" dirty="0">
                <a:solidFill>
                  <a:srgbClr val="2C6365"/>
                </a:solidFill>
                <a:latin typeface="Calibri" panose="020F0502020204030204" pitchFamily="34" charset="0"/>
                <a:cs typeface="Calibri" panose="020F0502020204030204" pitchFamily="34" charset="0"/>
              </a:rPr>
            </a:br>
            <a:r>
              <a:rPr lang="en-GB" sz="3100" dirty="0">
                <a:solidFill>
                  <a:srgbClr val="2C6365"/>
                </a:solidFill>
                <a:latin typeface="Calibri" panose="020F0502020204030204" pitchFamily="34" charset="0"/>
                <a:cs typeface="Calibri" panose="020F0502020204030204" pitchFamily="34" charset="0"/>
              </a:rPr>
              <a:t>Cash- sums of Cash at any time belonging to the Charity shall be deposited in the name of the Charity with CAF Bank Limited and or any other UK Authorised Bank and or in the name of the said Official Custodian unless Charity Commissioners otherwise direct.</a:t>
            </a:r>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p:txBody>
      </p:sp>
      <p:sp>
        <p:nvSpPr>
          <p:cNvPr id="144" name="Rectangle"/>
          <p:cNvSpPr/>
          <p:nvPr/>
        </p:nvSpPr>
        <p:spPr>
          <a:xfrm>
            <a:off x="0" y="462620"/>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779689" y="417021"/>
            <a:ext cx="10779466" cy="2159001"/>
          </a:xfrm>
          <a:prstGeom prst="rect">
            <a:avLst/>
          </a:prstGeom>
        </p:spPr>
        <p:txBody>
          <a:bodyPr/>
          <a:lstStyle>
            <a:lvl1pPr algn="l">
              <a:defRPr>
                <a:solidFill>
                  <a:srgbClr val="FFFFFF"/>
                </a:solidFill>
              </a:defRPr>
            </a:lvl1pPr>
          </a:lstStyle>
          <a:p>
            <a:r>
              <a:rPr lang="en-GB" dirty="0"/>
              <a:t>Motion to Change Constitution</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2325362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6348" y="356703"/>
            <a:ext cx="12992101" cy="1392285"/>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84076"/>
            <a:ext cx="10779466" cy="2159001"/>
          </a:xfrm>
          <a:prstGeom prst="rect">
            <a:avLst/>
          </a:prstGeom>
        </p:spPr>
        <p:txBody>
          <a:bodyPr/>
          <a:lstStyle>
            <a:lvl1pPr algn="l">
              <a:defRPr>
                <a:solidFill>
                  <a:srgbClr val="FFFFFF"/>
                </a:solidFill>
              </a:defRPr>
            </a:lvl1pPr>
          </a:lstStyle>
          <a:p>
            <a:r>
              <a:rPr lang="en-GB" dirty="0"/>
              <a:t>Hall Development Plans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8" name="TextBox 7">
            <a:extLst>
              <a:ext uri="{FF2B5EF4-FFF2-40B4-BE49-F238E27FC236}">
                <a16:creationId xmlns:a16="http://schemas.microsoft.com/office/drawing/2014/main" id="{409086CD-1EC7-3A76-B816-B4175D17140E}"/>
              </a:ext>
            </a:extLst>
          </p:cNvPr>
          <p:cNvSpPr txBox="1"/>
          <p:nvPr/>
        </p:nvSpPr>
        <p:spPr>
          <a:xfrm>
            <a:off x="914400" y="4813677"/>
            <a:ext cx="10253272"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66674" fontAlgn="auto" hangingPunct="0">
              <a:spcBef>
                <a:spcPts val="4000"/>
              </a:spcBef>
              <a:buSzPct val="145000"/>
              <a:defRPr sz="3104">
                <a:solidFill>
                  <a:srgbClr val="2C6365"/>
                </a:solidFill>
              </a:defRPr>
            </a:pPr>
            <a:r>
              <a:rPr lang="en-US" sz="2600" b="0" dirty="0">
                <a:solidFill>
                  <a:srgbClr val="2C6365"/>
                </a:solidFill>
                <a:latin typeface="Calibri" panose="020F0502020204030204" pitchFamily="34" charset="0"/>
                <a:cs typeface="Calibri" panose="020F0502020204030204" pitchFamily="34" charset="0"/>
              </a:rPr>
              <a:t>Presented by Jon Watson</a:t>
            </a:r>
          </a:p>
        </p:txBody>
      </p:sp>
    </p:spTree>
    <p:extLst>
      <p:ext uri="{BB962C8B-B14F-4D97-AF65-F5344CB8AC3E}">
        <p14:creationId xmlns:p14="http://schemas.microsoft.com/office/powerpoint/2010/main" val="7293584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6348" y="356704"/>
            <a:ext cx="12992101" cy="1202274"/>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84076"/>
            <a:ext cx="10779466" cy="1834665"/>
          </a:xfrm>
          <a:prstGeom prst="rect">
            <a:avLst/>
          </a:prstGeom>
        </p:spPr>
        <p:txBody>
          <a:bodyPr/>
          <a:lstStyle>
            <a:lvl1pPr algn="l">
              <a:defRPr>
                <a:solidFill>
                  <a:srgbClr val="FFFFFF"/>
                </a:solidFill>
              </a:defRPr>
            </a:lvl1pPr>
          </a:lstStyle>
          <a:p>
            <a:r>
              <a:rPr lang="en-GB" dirty="0"/>
              <a:t>Hall Development Plans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8" name="TextBox 7">
            <a:extLst>
              <a:ext uri="{FF2B5EF4-FFF2-40B4-BE49-F238E27FC236}">
                <a16:creationId xmlns:a16="http://schemas.microsoft.com/office/drawing/2014/main" id="{409086CD-1EC7-3A76-B816-B4175D17140E}"/>
              </a:ext>
            </a:extLst>
          </p:cNvPr>
          <p:cNvSpPr txBox="1"/>
          <p:nvPr/>
        </p:nvSpPr>
        <p:spPr>
          <a:xfrm>
            <a:off x="285022" y="1748988"/>
            <a:ext cx="11767278" cy="77046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2600" dirty="0">
                <a:solidFill>
                  <a:srgbClr val="2C6365"/>
                </a:solidFill>
                <a:latin typeface="Calibri" panose="020F0502020204030204" pitchFamily="34" charset="0"/>
                <a:cs typeface="Calibri" panose="020F0502020204030204" pitchFamily="34" charset="0"/>
              </a:rPr>
              <a:t>Year to Date: </a:t>
            </a:r>
          </a:p>
          <a:p>
            <a:pPr algn="l"/>
            <a:r>
              <a:rPr lang="en-GB" sz="2600" b="0" dirty="0">
                <a:solidFill>
                  <a:srgbClr val="2C6365"/>
                </a:solidFill>
                <a:latin typeface="Calibri" panose="020F0502020204030204" pitchFamily="34" charset="0"/>
                <a:cs typeface="Calibri" panose="020F0502020204030204" pitchFamily="34" charset="0"/>
              </a:rPr>
              <a:t>At the AGM 23RD April 2023, we put forward a procurement timeline, in the knowledge that there will need to be some flexibility in this. So, where we are, a year on, is as follows:</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Phase 1 – Initial Concept Planning - completed. </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Phase 2 – First Village Consultation 13th November 2022 – First design concepts introduced. </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Phase 3 – Appointment of Architects, following issue of RFPs to three Practices and post submission interviews. </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Lytle Associates appointed in July 2023, with a RIBA Contract subsequently signed.</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Phase 4 – Q4 2023. Commencement of detailed design work and appointment of the additional consultants required for the pre planning work. Three quotes per consultant, were obtained. Those appointed with their fixed costs are set out below. Expenditure to date is </a:t>
            </a:r>
            <a:r>
              <a:rPr lang="en-GB" sz="2600" dirty="0">
                <a:solidFill>
                  <a:srgbClr val="2C6365"/>
                </a:solidFill>
                <a:latin typeface="Calibri" panose="020F0502020204030204" pitchFamily="34" charset="0"/>
                <a:cs typeface="Calibri" panose="020F0502020204030204" pitchFamily="34" charset="0"/>
              </a:rPr>
              <a:t>£33,987</a:t>
            </a:r>
            <a:r>
              <a:rPr lang="en-GB" sz="2600" b="0" dirty="0">
                <a:solidFill>
                  <a:srgbClr val="2C6365"/>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637522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6348" y="356703"/>
            <a:ext cx="12992101" cy="1392285"/>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84076"/>
            <a:ext cx="10779466" cy="2159001"/>
          </a:xfrm>
          <a:prstGeom prst="rect">
            <a:avLst/>
          </a:prstGeom>
        </p:spPr>
        <p:txBody>
          <a:bodyPr/>
          <a:lstStyle>
            <a:lvl1pPr algn="l">
              <a:defRPr>
                <a:solidFill>
                  <a:srgbClr val="FFFFFF"/>
                </a:solidFill>
              </a:defRPr>
            </a:lvl1pPr>
          </a:lstStyle>
          <a:p>
            <a:r>
              <a:rPr lang="en-GB" dirty="0"/>
              <a:t>Hall Development Plans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graphicFrame>
        <p:nvGraphicFramePr>
          <p:cNvPr id="2" name="Table 1">
            <a:extLst>
              <a:ext uri="{FF2B5EF4-FFF2-40B4-BE49-F238E27FC236}">
                <a16:creationId xmlns:a16="http://schemas.microsoft.com/office/drawing/2014/main" id="{AB6A2C51-D7E6-282F-E79E-1F8B12B34D1B}"/>
              </a:ext>
            </a:extLst>
          </p:cNvPr>
          <p:cNvGraphicFramePr>
            <a:graphicFrameLocks noGrp="1"/>
          </p:cNvGraphicFramePr>
          <p:nvPr/>
        </p:nvGraphicFramePr>
        <p:xfrm>
          <a:off x="326685" y="1846007"/>
          <a:ext cx="11725616" cy="6833298"/>
        </p:xfrm>
        <a:graphic>
          <a:graphicData uri="http://schemas.openxmlformats.org/drawingml/2006/table">
            <a:tbl>
              <a:tblPr firstRow="1" firstCol="1" bandRow="1">
                <a:tableStyleId>{5940675A-B579-460E-94D1-54222C63F5DA}</a:tableStyleId>
              </a:tblPr>
              <a:tblGrid>
                <a:gridCol w="4032590">
                  <a:extLst>
                    <a:ext uri="{9D8B030D-6E8A-4147-A177-3AD203B41FA5}">
                      <a16:colId xmlns:a16="http://schemas.microsoft.com/office/drawing/2014/main" val="1383723816"/>
                    </a:ext>
                  </a:extLst>
                </a:gridCol>
                <a:gridCol w="2302203">
                  <a:extLst>
                    <a:ext uri="{9D8B030D-6E8A-4147-A177-3AD203B41FA5}">
                      <a16:colId xmlns:a16="http://schemas.microsoft.com/office/drawing/2014/main" val="3205249693"/>
                    </a:ext>
                  </a:extLst>
                </a:gridCol>
                <a:gridCol w="4236327">
                  <a:extLst>
                    <a:ext uri="{9D8B030D-6E8A-4147-A177-3AD203B41FA5}">
                      <a16:colId xmlns:a16="http://schemas.microsoft.com/office/drawing/2014/main" val="1095337394"/>
                    </a:ext>
                  </a:extLst>
                </a:gridCol>
                <a:gridCol w="1154496">
                  <a:extLst>
                    <a:ext uri="{9D8B030D-6E8A-4147-A177-3AD203B41FA5}">
                      <a16:colId xmlns:a16="http://schemas.microsoft.com/office/drawing/2014/main" val="2806367583"/>
                    </a:ext>
                  </a:extLst>
                </a:gridCol>
              </a:tblGrid>
              <a:tr h="305058">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37609204"/>
                  </a:ext>
                </a:extLst>
              </a:tr>
              <a:tr h="411828">
                <a:tc>
                  <a:txBody>
                    <a:bodyPr/>
                    <a:lstStyle/>
                    <a:p>
                      <a:pPr algn="ctr"/>
                      <a:r>
                        <a:rPr lang="en-GB" sz="2000" u="sng" kern="0" dirty="0">
                          <a:effectLst/>
                          <a:latin typeface="Calibri" panose="020F0502020204030204" pitchFamily="34" charset="0"/>
                          <a:cs typeface="Calibri" panose="020F0502020204030204" pitchFamily="34" charset="0"/>
                        </a:rPr>
                        <a:t>RIBA Stages 1-3 (Planning) - Fees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038113985"/>
                  </a:ext>
                </a:extLst>
              </a:tr>
              <a:tr h="305058">
                <a:tc>
                  <a:txBody>
                    <a:bodyPr/>
                    <a:lstStyle/>
                    <a:p>
                      <a:pPr algn="ctr"/>
                      <a:r>
                        <a:rPr lang="en-GB" sz="2000" kern="0" dirty="0">
                          <a:effectLst/>
                          <a:latin typeface="Calibri" panose="020F0502020204030204" pitchFamily="34" charset="0"/>
                          <a:cs typeface="Calibri" panose="020F0502020204030204" pitchFamily="34" charset="0"/>
                        </a:rPr>
                        <a:t>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208205315"/>
                  </a:ext>
                </a:extLst>
              </a:tr>
              <a:tr h="305058">
                <a:tc>
                  <a:txBody>
                    <a:bodyPr/>
                    <a:lstStyle/>
                    <a:p>
                      <a:pPr algn="ctr"/>
                      <a:r>
                        <a:rPr lang="en-GB" sz="2000" u="sng" kern="0" dirty="0">
                          <a:effectLst/>
                          <a:latin typeface="Calibri" panose="020F0502020204030204" pitchFamily="34" charset="0"/>
                          <a:cs typeface="Calibri" panose="020F0502020204030204" pitchFamily="34" charset="0"/>
                        </a:rPr>
                        <a:t>Action/Reason for Cost</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u="sng" kern="0" dirty="0">
                          <a:effectLst/>
                          <a:latin typeface="Calibri" panose="020F0502020204030204" pitchFamily="34" charset="0"/>
                          <a:cs typeface="Calibri" panose="020F0502020204030204" pitchFamily="34" charset="0"/>
                        </a:rPr>
                        <a:t>Consultant</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u="sng" kern="0">
                          <a:effectLst/>
                          <a:latin typeface="Calibri" panose="020F0502020204030204" pitchFamily="34" charset="0"/>
                          <a:cs typeface="Calibri" panose="020F0502020204030204" pitchFamily="34" charset="0"/>
                        </a:rPr>
                        <a:t>Fee</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962088507"/>
                  </a:ext>
                </a:extLst>
              </a:tr>
              <a:tr h="305058">
                <a:tc>
                  <a:txBody>
                    <a:bodyPr/>
                    <a:lstStyle/>
                    <a:p>
                      <a:pPr algn="ctr"/>
                      <a:r>
                        <a:rPr lang="en-GB" sz="2000" kern="0" dirty="0">
                          <a:effectLst/>
                          <a:latin typeface="Calibri" panose="020F0502020204030204" pitchFamily="34" charset="0"/>
                          <a:cs typeface="Calibri" panose="020F0502020204030204" pitchFamily="34" charset="0"/>
                        </a:rPr>
                        <a:t>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endParaRPr lang="en-GB" sz="2000" kern="100" dirty="0">
                        <a:effectLst/>
                        <a:latin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895490468"/>
                  </a:ext>
                </a:extLst>
              </a:tr>
              <a:tr h="305058">
                <a:tc>
                  <a:txBody>
                    <a:bodyPr/>
                    <a:lstStyle/>
                    <a:p>
                      <a:pPr algn="ctr"/>
                      <a:r>
                        <a:rPr lang="en-GB" sz="2000" kern="0" dirty="0">
                          <a:effectLst/>
                          <a:latin typeface="Calibri" panose="020F0502020204030204" pitchFamily="34" charset="0"/>
                          <a:cs typeface="Calibri" panose="020F0502020204030204" pitchFamily="34" charset="0"/>
                        </a:rPr>
                        <a:t>Floor Plans/Measured Survey</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Katsura</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£2,795</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No Vat</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879767774"/>
                  </a:ext>
                </a:extLst>
              </a:tr>
              <a:tr h="305058">
                <a:tc>
                  <a:txBody>
                    <a:bodyPr/>
                    <a:lstStyle/>
                    <a:p>
                      <a:pPr algn="ctr"/>
                      <a:r>
                        <a:rPr lang="en-GB" sz="2000" kern="0" dirty="0">
                          <a:effectLst/>
                          <a:latin typeface="Calibri" panose="020F0502020204030204" pitchFamily="34" charset="0"/>
                          <a:cs typeface="Calibri" panose="020F0502020204030204" pitchFamily="34" charset="0"/>
                        </a:rPr>
                        <a:t>Ecology Report</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Sylvatica</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£1,822</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740031236"/>
                  </a:ext>
                </a:extLst>
              </a:tr>
              <a:tr h="305058">
                <a:tc>
                  <a:txBody>
                    <a:bodyPr/>
                    <a:lstStyle/>
                    <a:p>
                      <a:pPr algn="ctr"/>
                      <a:r>
                        <a:rPr lang="en-GB" sz="2000" kern="0">
                          <a:effectLst/>
                          <a:latin typeface="Calibri" panose="020F0502020204030204" pitchFamily="34" charset="0"/>
                          <a:cs typeface="Calibri" panose="020F0502020204030204" pitchFamily="34" charset="0"/>
                        </a:rPr>
                        <a:t>Arboriculturists</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Green Earth</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£350</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778655878"/>
                  </a:ext>
                </a:extLst>
              </a:tr>
              <a:tr h="305058">
                <a:tc>
                  <a:txBody>
                    <a:bodyPr/>
                    <a:lstStyle/>
                    <a:p>
                      <a:pPr algn="ctr"/>
                      <a:r>
                        <a:rPr lang="en-GB" sz="2000" kern="0">
                          <a:effectLst/>
                          <a:latin typeface="Calibri" panose="020F0502020204030204" pitchFamily="34" charset="0"/>
                          <a:cs typeface="Calibri" panose="020F0502020204030204" pitchFamily="34" charset="0"/>
                        </a:rPr>
                        <a:t>Heritage Consultant</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Sarah Sullivan</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TBC</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532727549"/>
                  </a:ext>
                </a:extLst>
              </a:tr>
              <a:tr h="305058">
                <a:tc>
                  <a:txBody>
                    <a:bodyPr/>
                    <a:lstStyle/>
                    <a:p>
                      <a:pPr algn="ctr"/>
                      <a:r>
                        <a:rPr lang="en-GB" sz="2000" kern="0">
                          <a:effectLst/>
                          <a:latin typeface="Calibri" panose="020F0502020204030204" pitchFamily="34" charset="0"/>
                          <a:cs typeface="Calibri" panose="020F0502020204030204" pitchFamily="34" charset="0"/>
                        </a:rPr>
                        <a:t>Highway Consultant</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RGP</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£1,950</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779971013"/>
                  </a:ext>
                </a:extLst>
              </a:tr>
              <a:tr h="305058">
                <a:tc>
                  <a:txBody>
                    <a:bodyPr/>
                    <a:lstStyle/>
                    <a:p>
                      <a:pPr algn="ctr"/>
                      <a:r>
                        <a:rPr lang="en-GB" sz="2000" kern="0">
                          <a:effectLst/>
                          <a:latin typeface="Calibri" panose="020F0502020204030204" pitchFamily="34" charset="0"/>
                          <a:cs typeface="Calibri" panose="020F0502020204030204" pitchFamily="34" charset="0"/>
                        </a:rPr>
                        <a:t>Energy Assessor</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Mesh Energy</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£1,488</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954790401"/>
                  </a:ext>
                </a:extLst>
              </a:tr>
              <a:tr h="305058">
                <a:tc>
                  <a:txBody>
                    <a:bodyPr/>
                    <a:lstStyle/>
                    <a:p>
                      <a:pPr algn="ctr"/>
                      <a:r>
                        <a:rPr lang="en-GB" sz="2000" kern="0">
                          <a:effectLst/>
                          <a:latin typeface="Calibri" panose="020F0502020204030204" pitchFamily="34" charset="0"/>
                          <a:cs typeface="Calibri" panose="020F0502020204030204" pitchFamily="34" charset="0"/>
                        </a:rPr>
                        <a:t>Asbestos Consultant</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JETO</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£360</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087592915"/>
                  </a:ext>
                </a:extLst>
              </a:tr>
              <a:tr h="305058">
                <a:tc>
                  <a:txBody>
                    <a:bodyPr/>
                    <a:lstStyle/>
                    <a:p>
                      <a:pPr algn="ctr"/>
                      <a:r>
                        <a:rPr lang="en-GB" sz="2000" kern="0">
                          <a:effectLst/>
                          <a:latin typeface="Calibri" panose="020F0502020204030204" pitchFamily="34" charset="0"/>
                          <a:cs typeface="Calibri" panose="020F0502020204030204" pitchFamily="34" charset="0"/>
                        </a:rPr>
                        <a:t>QS</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MEA</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£2,250</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32957163"/>
                  </a:ext>
                </a:extLst>
              </a:tr>
              <a:tr h="411828">
                <a:tc>
                  <a:txBody>
                    <a:bodyPr/>
                    <a:lstStyle/>
                    <a:p>
                      <a:pPr algn="ctr"/>
                      <a:r>
                        <a:rPr lang="en-GB" sz="2000" kern="0">
                          <a:effectLst/>
                          <a:latin typeface="Calibri" panose="020F0502020204030204" pitchFamily="34" charset="0"/>
                          <a:cs typeface="Calibri" panose="020F0502020204030204" pitchFamily="34" charset="0"/>
                        </a:rPr>
                        <a:t>Acoustic Consultant</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Spratt and Hammer</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£1,660</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452233888"/>
                  </a:ext>
                </a:extLst>
              </a:tr>
              <a:tr h="305058">
                <a:tc>
                  <a:txBody>
                    <a:bodyPr/>
                    <a:lstStyle/>
                    <a:p>
                      <a:pPr algn="ctr"/>
                      <a:r>
                        <a:rPr lang="en-GB" sz="2000" kern="0">
                          <a:effectLst/>
                          <a:latin typeface="Calibri" panose="020F0502020204030204" pitchFamily="34" charset="0"/>
                          <a:cs typeface="Calibri" panose="020F0502020204030204" pitchFamily="34" charset="0"/>
                        </a:rPr>
                        <a:t>Planning Fee</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Waverley</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£988</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394698568"/>
                  </a:ext>
                </a:extLst>
              </a:tr>
              <a:tr h="305058">
                <a:tc>
                  <a:txBody>
                    <a:bodyPr/>
                    <a:lstStyle/>
                    <a:p>
                      <a:pPr algn="ctr"/>
                      <a:r>
                        <a:rPr lang="en-GB" sz="2000" kern="0">
                          <a:effectLst/>
                          <a:latin typeface="Calibri" panose="020F0502020204030204" pitchFamily="34" charset="0"/>
                          <a:cs typeface="Calibri" panose="020F0502020204030204" pitchFamily="34" charset="0"/>
                        </a:rPr>
                        <a:t>Architects Fees</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Lytle Associates</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£17,500</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460252339"/>
                  </a:ext>
                </a:extLst>
              </a:tr>
              <a:tr h="305058">
                <a:tc>
                  <a:txBody>
                    <a:bodyPr/>
                    <a:lstStyle/>
                    <a:p>
                      <a:pPr algn="ctr"/>
                      <a:r>
                        <a:rPr lang="en-GB" sz="2000" kern="0">
                          <a:effectLst/>
                          <a:latin typeface="Calibri" panose="020F0502020204030204" pitchFamily="34" charset="0"/>
                          <a:cs typeface="Calibri" panose="020F0502020204030204" pitchFamily="34" charset="0"/>
                        </a:rPr>
                        <a:t>Report on Title</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Stan Baring</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£250</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004560608"/>
                  </a:ext>
                </a:extLst>
              </a:tr>
              <a:tr h="411828">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£31,413</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Subtotal</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117607853"/>
                  </a:ext>
                </a:extLst>
              </a:tr>
              <a:tr h="305058">
                <a:tc>
                  <a:txBody>
                    <a:bodyPr/>
                    <a:lstStyle/>
                    <a:p>
                      <a:pPr algn="ctr"/>
                      <a:r>
                        <a:rPr lang="en-GB" sz="2000" kern="0">
                          <a:effectLst/>
                          <a:latin typeface="Calibri" panose="020F0502020204030204" pitchFamily="34" charset="0"/>
                          <a:cs typeface="Calibri" panose="020F0502020204030204" pitchFamily="34" charset="0"/>
                        </a:rPr>
                        <a:t>Contingency</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N/A</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£3,141</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10.00%</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06330523"/>
                  </a:ext>
                </a:extLst>
              </a:tr>
              <a:tr h="411828">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endParaRPr lang="en-GB" sz="2000" kern="100">
                        <a:effectLst/>
                        <a:latin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b="1" kern="0" dirty="0">
                          <a:effectLst/>
                          <a:latin typeface="Calibri" panose="020F0502020204030204" pitchFamily="34" charset="0"/>
                          <a:cs typeface="Calibri" panose="020F0502020204030204" pitchFamily="34" charset="0"/>
                        </a:rPr>
                        <a:t>£40,907</a:t>
                      </a:r>
                      <a:endParaRPr lang="en-GB" sz="2000" b="1"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Plus VAT</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193759766"/>
                  </a:ext>
                </a:extLst>
              </a:tr>
              <a:tr h="305058">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a:effectLst/>
                          <a:latin typeface="Calibri" panose="020F0502020204030204" pitchFamily="34" charset="0"/>
                          <a:cs typeface="Calibri" panose="020F0502020204030204" pitchFamily="34" charset="0"/>
                        </a:rPr>
                        <a:t> </a:t>
                      </a:r>
                      <a:endParaRPr lang="en-GB" sz="2000" kern="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algn="ctr"/>
                      <a:r>
                        <a:rPr lang="en-GB" sz="2000" kern="0" dirty="0">
                          <a:effectLst/>
                          <a:latin typeface="Calibri" panose="020F0502020204030204" pitchFamily="34" charset="0"/>
                          <a:cs typeface="Calibri" panose="020F0502020204030204" pitchFamily="34" charset="0"/>
                        </a:rPr>
                        <a:t> </a:t>
                      </a:r>
                      <a:endParaRPr lang="en-GB"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872184142"/>
                  </a:ext>
                </a:extLst>
              </a:tr>
            </a:tbl>
          </a:graphicData>
        </a:graphic>
      </p:graphicFrame>
    </p:spTree>
    <p:extLst>
      <p:ext uri="{BB962C8B-B14F-4D97-AF65-F5344CB8AC3E}">
        <p14:creationId xmlns:p14="http://schemas.microsoft.com/office/powerpoint/2010/main" val="21052323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6348" y="356704"/>
            <a:ext cx="12992101" cy="1202274"/>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84076"/>
            <a:ext cx="10779466" cy="1834665"/>
          </a:xfrm>
          <a:prstGeom prst="rect">
            <a:avLst/>
          </a:prstGeom>
        </p:spPr>
        <p:txBody>
          <a:bodyPr/>
          <a:lstStyle>
            <a:lvl1pPr algn="l">
              <a:defRPr>
                <a:solidFill>
                  <a:srgbClr val="FFFFFF"/>
                </a:solidFill>
              </a:defRPr>
            </a:lvl1pPr>
          </a:lstStyle>
          <a:p>
            <a:r>
              <a:rPr lang="en-GB" dirty="0"/>
              <a:t>Hall Development Plans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8" name="TextBox 7">
            <a:extLst>
              <a:ext uri="{FF2B5EF4-FFF2-40B4-BE49-F238E27FC236}">
                <a16:creationId xmlns:a16="http://schemas.microsoft.com/office/drawing/2014/main" id="{409086CD-1EC7-3A76-B816-B4175D17140E}"/>
              </a:ext>
            </a:extLst>
          </p:cNvPr>
          <p:cNvSpPr txBox="1"/>
          <p:nvPr/>
        </p:nvSpPr>
        <p:spPr>
          <a:xfrm>
            <a:off x="479894" y="2791533"/>
            <a:ext cx="11767278" cy="4503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2600" b="0" dirty="0">
                <a:solidFill>
                  <a:srgbClr val="2C6365"/>
                </a:solidFill>
                <a:latin typeface="Calibri" panose="020F0502020204030204" pitchFamily="34" charset="0"/>
                <a:cs typeface="Calibri" panose="020F0502020204030204" pitchFamily="34" charset="0"/>
              </a:rPr>
              <a:t>Phase 5 – 2nd Village Consultation 29th February 2024 – Finalised drawings/plans that will go forward for Planning, presented to the Village. These are available to view on the Arbuthnot Hall website as below. </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https://www.arbuthnothall.org/</a:t>
            </a:r>
            <a:endParaRPr lang="en-GB" sz="2600" b="0" dirty="0">
              <a:solidFill>
                <a:srgbClr val="2C6365"/>
              </a:solidFill>
              <a:latin typeface="Calibri" panose="020F0502020204030204" pitchFamily="34" charset="0"/>
              <a:cs typeface="Calibri" panose="020F0502020204030204" pitchFamily="34" charset="0"/>
            </a:endParaRP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Phase 6 – Planning application to be submitted Q2 2024.</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Phase 7 – Planning Consent targeted for Q4 2024.</a:t>
            </a:r>
          </a:p>
        </p:txBody>
      </p:sp>
    </p:spTree>
    <p:extLst>
      <p:ext uri="{BB962C8B-B14F-4D97-AF65-F5344CB8AC3E}">
        <p14:creationId xmlns:p14="http://schemas.microsoft.com/office/powerpoint/2010/main" val="7189817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6348" y="356703"/>
            <a:ext cx="12992101" cy="1392285"/>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84076"/>
            <a:ext cx="10779466" cy="2159001"/>
          </a:xfrm>
          <a:prstGeom prst="rect">
            <a:avLst/>
          </a:prstGeom>
        </p:spPr>
        <p:txBody>
          <a:bodyPr/>
          <a:lstStyle>
            <a:lvl1pPr algn="l">
              <a:defRPr>
                <a:solidFill>
                  <a:srgbClr val="FFFFFF"/>
                </a:solidFill>
              </a:defRPr>
            </a:lvl1pPr>
          </a:lstStyle>
          <a:p>
            <a:r>
              <a:rPr lang="en-GB" dirty="0"/>
              <a:t>Hall Development Plans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3" name="TextBox 2">
            <a:extLst>
              <a:ext uri="{FF2B5EF4-FFF2-40B4-BE49-F238E27FC236}">
                <a16:creationId xmlns:a16="http://schemas.microsoft.com/office/drawing/2014/main" id="{236CB69D-77AE-2557-7BCA-4FA40CFE2D8F}"/>
              </a:ext>
            </a:extLst>
          </p:cNvPr>
          <p:cNvSpPr txBox="1"/>
          <p:nvPr/>
        </p:nvSpPr>
        <p:spPr>
          <a:xfrm>
            <a:off x="479894" y="1991315"/>
            <a:ext cx="11767278"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GB" sz="2600" b="0" dirty="0">
              <a:solidFill>
                <a:srgbClr val="2C6365"/>
              </a:solidFill>
              <a:latin typeface="Calibri" panose="020F0502020204030204" pitchFamily="34" charset="0"/>
              <a:cs typeface="Calibri" panose="020F0502020204030204" pitchFamily="34" charset="0"/>
            </a:endParaRPr>
          </a:p>
          <a:p>
            <a:pPr algn="l"/>
            <a:r>
              <a:rPr lang="en-GB" sz="2600" dirty="0">
                <a:solidFill>
                  <a:srgbClr val="2C6365"/>
                </a:solidFill>
                <a:latin typeface="Calibri" panose="020F0502020204030204" pitchFamily="34" charset="0"/>
                <a:cs typeface="Calibri" panose="020F0502020204030204" pitchFamily="34" charset="0"/>
              </a:rPr>
              <a:t>Planning Application</a:t>
            </a:r>
          </a:p>
          <a:p>
            <a:pPr algn="l"/>
            <a:endParaRPr lang="en-GB" sz="2600" b="0" dirty="0">
              <a:solidFill>
                <a:srgbClr val="2C6365"/>
              </a:solidFill>
              <a:latin typeface="Calibri" panose="020F0502020204030204" pitchFamily="34" charset="0"/>
              <a:cs typeface="Calibri" panose="020F0502020204030204" pitchFamily="34" charset="0"/>
            </a:endParaRPr>
          </a:p>
          <a:p>
            <a:pPr algn="l"/>
            <a:r>
              <a:rPr lang="en-GB" sz="2600" b="0" dirty="0">
                <a:solidFill>
                  <a:srgbClr val="2C6365"/>
                </a:solidFill>
                <a:latin typeface="Calibri" panose="020F0502020204030204" pitchFamily="34" charset="0"/>
                <a:cs typeface="Calibri" panose="020F0502020204030204" pitchFamily="34" charset="0"/>
              </a:rPr>
              <a:t>In getting to this stage, we have engaged both stakeholder and village involvement, via the consultations, questionnaires, and meetings. This has been underpinned and supported by the procurement of the consultants as set out above, to put us in a position to submit the planning application.</a:t>
            </a:r>
          </a:p>
          <a:p>
            <a:pPr algn="l"/>
            <a:r>
              <a:rPr lang="en-GB" sz="2600" b="0" dirty="0">
                <a:solidFill>
                  <a:srgbClr val="2C6365"/>
                </a:solidFill>
                <a:latin typeface="Calibri" panose="020F0502020204030204" pitchFamily="34" charset="0"/>
                <a:cs typeface="Calibri" panose="020F0502020204030204" pitchFamily="34" charset="0"/>
              </a:rPr>
              <a:t> </a:t>
            </a:r>
          </a:p>
          <a:p>
            <a:pPr algn="l"/>
            <a:r>
              <a:rPr lang="en-GB" sz="2600" b="0" dirty="0">
                <a:solidFill>
                  <a:srgbClr val="2C6365"/>
                </a:solidFill>
                <a:latin typeface="Calibri" panose="020F0502020204030204" pitchFamily="34" charset="0"/>
                <a:cs typeface="Calibri" panose="020F0502020204030204" pitchFamily="34" charset="0"/>
              </a:rPr>
              <a:t>We have now received all the necessary Consultant reports which will support the Architectural Planning Application. The documents are in draft but will be finalised for submission in the next few weeks and authorised by MC. The documents will be able to be viewed on Waverley’s Planning Portal once submitted. We will, on the Arbuthnot Hall website provide the details/reference numbers for the Planning Application once submitted.</a:t>
            </a:r>
          </a:p>
          <a:p>
            <a:pPr algn="l"/>
            <a:endParaRPr lang="en-GB" sz="2600" b="0" dirty="0">
              <a:solidFill>
                <a:srgbClr val="2C63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70615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6348" y="356703"/>
            <a:ext cx="12992101" cy="1392285"/>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84076"/>
            <a:ext cx="10779466" cy="2159001"/>
          </a:xfrm>
          <a:prstGeom prst="rect">
            <a:avLst/>
          </a:prstGeom>
        </p:spPr>
        <p:txBody>
          <a:bodyPr/>
          <a:lstStyle>
            <a:lvl1pPr algn="l">
              <a:defRPr>
                <a:solidFill>
                  <a:srgbClr val="FFFFFF"/>
                </a:solidFill>
              </a:defRPr>
            </a:lvl1pPr>
          </a:lstStyle>
          <a:p>
            <a:r>
              <a:rPr lang="en-GB" dirty="0"/>
              <a:t>Hall Development Plans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3" name="TextBox 2">
            <a:extLst>
              <a:ext uri="{FF2B5EF4-FFF2-40B4-BE49-F238E27FC236}">
                <a16:creationId xmlns:a16="http://schemas.microsoft.com/office/drawing/2014/main" id="{236CB69D-77AE-2557-7BCA-4FA40CFE2D8F}"/>
              </a:ext>
            </a:extLst>
          </p:cNvPr>
          <p:cNvSpPr txBox="1"/>
          <p:nvPr/>
        </p:nvSpPr>
        <p:spPr>
          <a:xfrm>
            <a:off x="285022" y="3050958"/>
            <a:ext cx="11767278" cy="45037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GB" sz="2600" b="0" dirty="0">
              <a:solidFill>
                <a:srgbClr val="2C6365"/>
              </a:solidFill>
              <a:latin typeface="Calibri" panose="020F0502020204030204" pitchFamily="34" charset="0"/>
              <a:cs typeface="Calibri" panose="020F0502020204030204" pitchFamily="34" charset="0"/>
            </a:endParaRPr>
          </a:p>
          <a:p>
            <a:pPr algn="l"/>
            <a:r>
              <a:rPr lang="en-GB" sz="2600" dirty="0">
                <a:solidFill>
                  <a:srgbClr val="2C6365"/>
                </a:solidFill>
                <a:latin typeface="Calibri" panose="020F0502020204030204" pitchFamily="34" charset="0"/>
                <a:cs typeface="Calibri" panose="020F0502020204030204" pitchFamily="34" charset="0"/>
              </a:rPr>
              <a:t>Cost of Development</a:t>
            </a:r>
          </a:p>
          <a:p>
            <a:pPr algn="l"/>
            <a:endParaRPr lang="en-GB" sz="2600" b="0" dirty="0">
              <a:solidFill>
                <a:srgbClr val="2C6365"/>
              </a:solidFill>
              <a:latin typeface="Calibri" panose="020F0502020204030204" pitchFamily="34" charset="0"/>
              <a:cs typeface="Calibri" panose="020F0502020204030204" pitchFamily="34" charset="0"/>
            </a:endParaRPr>
          </a:p>
          <a:p>
            <a:pPr algn="l"/>
            <a:r>
              <a:rPr lang="en-GB" sz="2600" b="0" dirty="0">
                <a:solidFill>
                  <a:srgbClr val="2C6365"/>
                </a:solidFill>
                <a:latin typeface="Calibri" panose="020F0502020204030204" pitchFamily="34" charset="0"/>
                <a:cs typeface="Calibri" panose="020F0502020204030204" pitchFamily="34" charset="0"/>
              </a:rPr>
              <a:t>Having finalised the planning drawings, we have had the scheme costed by the appointed QS (MEA). We are currently working with our Architects to bring the costs into line with our budget through a value engineering process.   </a:t>
            </a:r>
          </a:p>
          <a:p>
            <a:pPr algn="l"/>
            <a:endParaRPr lang="en-GB" sz="2600" b="0" dirty="0">
              <a:solidFill>
                <a:srgbClr val="2C6365"/>
              </a:solidFill>
              <a:latin typeface="Calibri" panose="020F0502020204030204" pitchFamily="34" charset="0"/>
              <a:cs typeface="Calibri" panose="020F0502020204030204" pitchFamily="34" charset="0"/>
            </a:endParaRPr>
          </a:p>
          <a:p>
            <a:pPr algn="l"/>
            <a:r>
              <a:rPr lang="en-GB" sz="2600" b="0" dirty="0">
                <a:solidFill>
                  <a:srgbClr val="2C6365"/>
                </a:solidFill>
                <a:latin typeface="Calibri" panose="020F0502020204030204" pitchFamily="34" charset="0"/>
                <a:cs typeface="Calibri" panose="020F0502020204030204" pitchFamily="34" charset="0"/>
              </a:rPr>
              <a:t> Finally, the ambition of MC remains unchanged….. which is ‘to deliver a Community Facility which retains the Arts &amp; Crafts heritage and secures the Hall as a sustainable community asset for future generations ‘. </a:t>
            </a:r>
          </a:p>
          <a:p>
            <a:pPr algn="l"/>
            <a:endParaRPr lang="en-GB" sz="2600" b="0" dirty="0">
              <a:solidFill>
                <a:srgbClr val="2C63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98327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0" y="615371"/>
            <a:ext cx="130175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31" name="Content Placeholder 2"/>
          <p:cNvSpPr txBox="1">
            <a:spLocks noGrp="1"/>
          </p:cNvSpPr>
          <p:nvPr>
            <p:ph type="body" idx="1"/>
          </p:nvPr>
        </p:nvSpPr>
        <p:spPr>
          <a:xfrm>
            <a:off x="195705" y="3373726"/>
            <a:ext cx="12253626" cy="6379874"/>
          </a:xfrm>
          <a:prstGeom prst="rect">
            <a:avLst/>
          </a:prstGeom>
        </p:spPr>
        <p:txBody>
          <a:bodyPr>
            <a:noAutofit/>
          </a:bodyPr>
          <a:lstStyle/>
          <a:p>
            <a:pPr marL="0" indent="0">
              <a:lnSpc>
                <a:spcPct val="150000"/>
              </a:lnSpc>
              <a:spcBef>
                <a:spcPts val="0"/>
              </a:spcBef>
              <a:buNone/>
              <a:defRPr>
                <a:solidFill>
                  <a:srgbClr val="2C6365"/>
                </a:solidFill>
              </a:defRPr>
            </a:pPr>
            <a:r>
              <a:rPr lang="en-GB" sz="2400" dirty="0">
                <a:latin typeface="Calibri" panose="020F0502020204030204" pitchFamily="34" charset="0"/>
                <a:cs typeface="Calibri" panose="020F0502020204030204" pitchFamily="34" charset="0"/>
              </a:rPr>
              <a:t>1. </a:t>
            </a:r>
            <a:r>
              <a:rPr lang="en-GB" sz="2600" dirty="0">
                <a:latin typeface="Calibri" panose="020F0502020204030204" pitchFamily="34" charset="0"/>
                <a:cs typeface="Calibri" panose="020F0502020204030204" pitchFamily="34" charset="0"/>
              </a:rPr>
              <a:t>Welcome</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2. Apologies for Absence</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3. Approval of Minutes of AGM 23 April 2023</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4. Chairman’s Report- Jon Watson</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5. Treasurer’s Report- Jon Watson</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6. Appointment of Elected Members (Trustees) to the Management Committees- Paulina Bayliss</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7. Appointment of Representative Members (Trustees) to the Management Committee- Paulina Bayliss</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8. Appointment of Co-opted Members (Trustees) to the Management Committee- Paulina Bayliss</a:t>
            </a:r>
          </a:p>
          <a:p>
            <a:pPr marL="0" indent="0">
              <a:buNone/>
              <a:defRPr>
                <a:solidFill>
                  <a:srgbClr val="2C6365"/>
                </a:solidFill>
              </a:defRPr>
            </a:pPr>
            <a:endParaRPr sz="2400" dirty="0"/>
          </a:p>
        </p:txBody>
      </p:sp>
      <p:sp>
        <p:nvSpPr>
          <p:cNvPr id="132" name="Title 1"/>
          <p:cNvSpPr txBox="1">
            <a:spLocks noGrp="1"/>
          </p:cNvSpPr>
          <p:nvPr>
            <p:ph type="title"/>
          </p:nvPr>
        </p:nvSpPr>
        <p:spPr>
          <a:xfrm>
            <a:off x="1429622" y="440737"/>
            <a:ext cx="9436636" cy="2159001"/>
          </a:xfrm>
          <a:prstGeom prst="rect">
            <a:avLst/>
          </a:prstGeom>
        </p:spPr>
        <p:txBody>
          <a:bodyPr>
            <a:normAutofit fontScale="90000"/>
          </a:bodyPr>
          <a:lstStyle>
            <a:lvl1pPr>
              <a:defRPr>
                <a:solidFill>
                  <a:srgbClr val="FFFFFF"/>
                </a:solidFill>
              </a:defRPr>
            </a:lvl1pPr>
          </a:lstStyle>
          <a:p>
            <a:r>
              <a:rPr lang="en-GB" dirty="0" err="1"/>
              <a:t>Shamley</a:t>
            </a:r>
            <a:r>
              <a:rPr lang="en-GB" dirty="0"/>
              <a:t> Green Village Hall AGM Agenda 15 May 2024</a:t>
            </a:r>
            <a:endParaRPr dirty="0"/>
          </a:p>
        </p:txBody>
      </p:sp>
      <p:sp>
        <p:nvSpPr>
          <p:cNvPr id="133" name="Text"/>
          <p:cNvSpPr txBox="1"/>
          <p:nvPr/>
        </p:nvSpPr>
        <p:spPr>
          <a:xfrm>
            <a:off x="6147940" y="4268568"/>
            <a:ext cx="712624" cy="461060"/>
          </a:xfrm>
          <a:prstGeom prst="rect">
            <a:avLst/>
          </a:prstGeom>
          <a:ln w="12700">
            <a:miter lim="400000"/>
          </a:ln>
        </p:spPr>
        <p:txBody>
          <a:bodyPr wrap="none" lIns="50800" tIns="50800" rIns="50800" bIns="50800" anchor="ctr">
            <a:spAutoFit/>
          </a:bodyPr>
          <a:lstStyle/>
          <a:p>
            <a:pPr>
              <a:defRPr>
                <a:solidFill>
                  <a:srgbClr val="FFFFFF"/>
                </a:solidFill>
              </a:defRPr>
            </a:pPr>
            <a:endParaRPr/>
          </a:p>
        </p:txBody>
      </p:sp>
      <p:pic>
        <p:nvPicPr>
          <p:cNvPr id="6" name="Picture 5"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38864" y="8223888"/>
            <a:ext cx="973184" cy="1034262"/>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299803" y="2590800"/>
            <a:ext cx="11752497" cy="6286500"/>
          </a:xfrm>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Joint objective to: </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Bring the village together to have fun</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Raise funds to help with operating expenses</a:t>
            </a:r>
          </a:p>
          <a:p>
            <a:pPr marL="0" indent="0" defTabSz="566674">
              <a:spcBef>
                <a:spcPts val="0"/>
              </a:spcBef>
              <a:buNone/>
              <a:defRPr sz="3104">
                <a:solidFill>
                  <a:srgbClr val="2C6365"/>
                </a:solidFill>
              </a:defRPr>
            </a:pPr>
            <a:endParaRPr lang="en-GB" sz="2600" dirty="0">
              <a:latin typeface="Calibri" panose="020F0502020204030204" pitchFamily="34" charset="0"/>
              <a:cs typeface="Calibri" panose="020F0502020204030204" pitchFamily="34" charset="0"/>
            </a:endParaRP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Regular events:</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Spring and Autumn </a:t>
            </a:r>
            <a:r>
              <a:rPr lang="en-GB" sz="2600" dirty="0" err="1">
                <a:latin typeface="Calibri" panose="020F0502020204030204" pitchFamily="34" charset="0"/>
                <a:cs typeface="Calibri" panose="020F0502020204030204" pitchFamily="34" charset="0"/>
              </a:rPr>
              <a:t>Brocante</a:t>
            </a:r>
            <a:r>
              <a:rPr lang="en-GB" sz="2600" dirty="0">
                <a:latin typeface="Calibri" panose="020F0502020204030204" pitchFamily="34" charset="0"/>
                <a:cs typeface="Calibri" panose="020F0502020204030204" pitchFamily="34" charset="0"/>
              </a:rPr>
              <a:t> Fair</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Arbuthnot Tennis Cup</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Quiz Night</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Christmas ‘Light up the Green’ and Carol Singing</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Wreath making</a:t>
            </a:r>
          </a:p>
          <a:p>
            <a:pPr defTabSz="566674">
              <a:spcBef>
                <a:spcPts val="0"/>
              </a:spcBef>
              <a:buFontTx/>
              <a:buChar char="-"/>
              <a:defRPr sz="3104">
                <a:solidFill>
                  <a:srgbClr val="2C6365"/>
                </a:solidFill>
              </a:defRPr>
            </a:pPr>
            <a:r>
              <a:rPr lang="en-GB" sz="2600" dirty="0">
                <a:latin typeface="Calibri" panose="020F0502020204030204" pitchFamily="34" charset="0"/>
                <a:cs typeface="Calibri" panose="020F0502020204030204" pitchFamily="34" charset="0"/>
              </a:rPr>
              <a:t>Pickleball</a:t>
            </a:r>
          </a:p>
          <a:p>
            <a:pPr defTabSz="566674">
              <a:spcBef>
                <a:spcPts val="0"/>
              </a:spcBef>
              <a:buFontTx/>
              <a:buChar char="-"/>
              <a:defRPr sz="3104">
                <a:solidFill>
                  <a:srgbClr val="2C6365"/>
                </a:solidFill>
              </a:defRPr>
            </a:pPr>
            <a:r>
              <a:rPr lang="en-GB" sz="2600" dirty="0" err="1">
                <a:latin typeface="Calibri" panose="020F0502020204030204" pitchFamily="34" charset="0"/>
                <a:cs typeface="Calibri" panose="020F0502020204030204" pitchFamily="34" charset="0"/>
              </a:rPr>
              <a:t>Shamley</a:t>
            </a:r>
            <a:r>
              <a:rPr lang="en-GB" sz="2600" dirty="0">
                <a:latin typeface="Calibri" panose="020F0502020204030204" pitchFamily="34" charset="0"/>
                <a:cs typeface="Calibri" panose="020F0502020204030204" pitchFamily="34" charset="0"/>
              </a:rPr>
              <a:t> Green Cinema</a:t>
            </a:r>
            <a:endParaRPr lang="en-GB" dirty="0"/>
          </a:p>
        </p:txBody>
      </p:sp>
      <p:sp>
        <p:nvSpPr>
          <p:cNvPr id="144" name="Rectangle"/>
          <p:cNvSpPr/>
          <p:nvPr/>
        </p:nvSpPr>
        <p:spPr>
          <a:xfrm>
            <a:off x="12699" y="191811"/>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442551" y="42888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41741099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442551" y="42888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6" name="Picture 5" descr="A person sitting at a table with a table full of objects&#10;&#10;Description automatically generated">
            <a:extLst>
              <a:ext uri="{FF2B5EF4-FFF2-40B4-BE49-F238E27FC236}">
                <a16:creationId xmlns:a16="http://schemas.microsoft.com/office/drawing/2014/main" id="{791CF7A0-F766-33E2-B75F-2A30E1CBB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6084" y="2824956"/>
            <a:ext cx="7772400" cy="5829300"/>
          </a:xfrm>
          <a:prstGeom prst="rect">
            <a:avLst/>
          </a:prstGeom>
        </p:spPr>
      </p:pic>
    </p:spTree>
    <p:extLst>
      <p:ext uri="{BB962C8B-B14F-4D97-AF65-F5344CB8AC3E}">
        <p14:creationId xmlns:p14="http://schemas.microsoft.com/office/powerpoint/2010/main" val="16377569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1442117"/>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612761" y="-7467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3" name="Picture 2" descr="A group of people in a room&#10;&#10;Description automatically generated">
            <a:extLst>
              <a:ext uri="{FF2B5EF4-FFF2-40B4-BE49-F238E27FC236}">
                <a16:creationId xmlns:a16="http://schemas.microsoft.com/office/drawing/2014/main" id="{2CAFAFE0-80AA-9C5A-9AE5-7BB837456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813" y="1786891"/>
            <a:ext cx="5831173" cy="7774898"/>
          </a:xfrm>
          <a:prstGeom prst="rect">
            <a:avLst/>
          </a:prstGeom>
        </p:spPr>
      </p:pic>
    </p:spTree>
    <p:extLst>
      <p:ext uri="{BB962C8B-B14F-4D97-AF65-F5344CB8AC3E}">
        <p14:creationId xmlns:p14="http://schemas.microsoft.com/office/powerpoint/2010/main" val="16373037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1442117"/>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612761" y="-7467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4" name="Picture 3" descr="A person standing behind a counter with food&#10;&#10;Description automatically generated">
            <a:extLst>
              <a:ext uri="{FF2B5EF4-FFF2-40B4-BE49-F238E27FC236}">
                <a16:creationId xmlns:a16="http://schemas.microsoft.com/office/drawing/2014/main" id="{728B9B60-A15E-483A-FD62-8D2E07971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125" y="1967592"/>
            <a:ext cx="9308891" cy="6981669"/>
          </a:xfrm>
          <a:prstGeom prst="rect">
            <a:avLst/>
          </a:prstGeom>
        </p:spPr>
      </p:pic>
    </p:spTree>
    <p:extLst>
      <p:ext uri="{BB962C8B-B14F-4D97-AF65-F5344CB8AC3E}">
        <p14:creationId xmlns:p14="http://schemas.microsoft.com/office/powerpoint/2010/main" val="335212703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1442117"/>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612761" y="-7467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3" name="Picture 2" descr="A group of people sitting at tables&#10;&#10;Description automatically generated">
            <a:extLst>
              <a:ext uri="{FF2B5EF4-FFF2-40B4-BE49-F238E27FC236}">
                <a16:creationId xmlns:a16="http://schemas.microsoft.com/office/drawing/2014/main" id="{098B628F-E4F7-05F1-0D92-471B7942B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71" y="1901107"/>
            <a:ext cx="9533446" cy="7150085"/>
          </a:xfrm>
          <a:prstGeom prst="rect">
            <a:avLst/>
          </a:prstGeom>
        </p:spPr>
      </p:pic>
    </p:spTree>
    <p:extLst>
      <p:ext uri="{BB962C8B-B14F-4D97-AF65-F5344CB8AC3E}">
        <p14:creationId xmlns:p14="http://schemas.microsoft.com/office/powerpoint/2010/main" val="416421578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1442117"/>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612761" y="-7467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4" name="Picture 3" descr="A group of people sitting at tables&#10;&#10;Description automatically generated">
            <a:extLst>
              <a:ext uri="{FF2B5EF4-FFF2-40B4-BE49-F238E27FC236}">
                <a16:creationId xmlns:a16="http://schemas.microsoft.com/office/drawing/2014/main" id="{2D713441-8F79-C1E3-A0D6-A2554C6AF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770" y="1853127"/>
            <a:ext cx="9368853" cy="7026640"/>
          </a:xfrm>
          <a:prstGeom prst="rect">
            <a:avLst/>
          </a:prstGeom>
        </p:spPr>
      </p:pic>
    </p:spTree>
    <p:extLst>
      <p:ext uri="{BB962C8B-B14F-4D97-AF65-F5344CB8AC3E}">
        <p14:creationId xmlns:p14="http://schemas.microsoft.com/office/powerpoint/2010/main" val="39586225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1442117"/>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612761" y="-7467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7" name="Picture 6" descr="A group of people dancing in a room&#10;&#10;Description automatically generated">
            <a:extLst>
              <a:ext uri="{FF2B5EF4-FFF2-40B4-BE49-F238E27FC236}">
                <a16:creationId xmlns:a16="http://schemas.microsoft.com/office/drawing/2014/main" id="{E033E73E-D90D-B06E-FE9A-FC448FF25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573" y="2084328"/>
            <a:ext cx="9490439" cy="7141555"/>
          </a:xfrm>
          <a:prstGeom prst="rect">
            <a:avLst/>
          </a:prstGeom>
        </p:spPr>
      </p:pic>
    </p:spTree>
    <p:extLst>
      <p:ext uri="{BB962C8B-B14F-4D97-AF65-F5344CB8AC3E}">
        <p14:creationId xmlns:p14="http://schemas.microsoft.com/office/powerpoint/2010/main" val="186013413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p:cNvSpPr/>
          <p:nvPr/>
        </p:nvSpPr>
        <p:spPr>
          <a:xfrm>
            <a:off x="12699" y="191811"/>
            <a:ext cx="12992101" cy="1442117"/>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612761" y="-74673"/>
            <a:ext cx="10779466" cy="2159001"/>
          </a:xfrm>
          <a:prstGeom prst="rect">
            <a:avLst/>
          </a:prstGeom>
        </p:spPr>
        <p:txBody>
          <a:bodyPr/>
          <a:lstStyle>
            <a:lvl1pPr algn="l">
              <a:defRPr>
                <a:solidFill>
                  <a:srgbClr val="FFFFFF"/>
                </a:solidFill>
              </a:defRPr>
            </a:lvl1pPr>
          </a:lstStyle>
          <a:p>
            <a:r>
              <a:rPr lang="en-GB" dirty="0"/>
              <a:t>Events at the Arbuthnot Hall</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3" name="Picture 2" descr="A group of people dancing in a room&#10;&#10;Description automatically generated">
            <a:extLst>
              <a:ext uri="{FF2B5EF4-FFF2-40B4-BE49-F238E27FC236}">
                <a16:creationId xmlns:a16="http://schemas.microsoft.com/office/drawing/2014/main" id="{D13D1447-34DD-134F-C79F-6C89C7968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697" y="1900412"/>
            <a:ext cx="5871382" cy="7599457"/>
          </a:xfrm>
          <a:prstGeom prst="rect">
            <a:avLst/>
          </a:prstGeom>
        </p:spPr>
      </p:pic>
    </p:spTree>
    <p:extLst>
      <p:ext uri="{BB962C8B-B14F-4D97-AF65-F5344CB8AC3E}">
        <p14:creationId xmlns:p14="http://schemas.microsoft.com/office/powerpoint/2010/main" val="185070619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299803" y="2590800"/>
            <a:ext cx="11752497" cy="6286500"/>
          </a:xfrm>
          <a:prstGeom prst="rect">
            <a:avLst/>
          </a:prstGeom>
        </p:spPr>
        <p:txBody>
          <a:bodyPr>
            <a:normAutofit/>
          </a:bodyPr>
          <a:lstStyle/>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Arbuthnot Tennis Cup</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Pickleball continues plus Junior Sessions</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Autumn </a:t>
            </a:r>
            <a:r>
              <a:rPr lang="en-GB" sz="2800" dirty="0" err="1">
                <a:latin typeface="Calibri" panose="020F0502020204030204" pitchFamily="34" charset="0"/>
                <a:cs typeface="Calibri" panose="020F0502020204030204" pitchFamily="34" charset="0"/>
              </a:rPr>
              <a:t>Brocante</a:t>
            </a:r>
            <a:endParaRPr lang="en-GB" sz="2800" dirty="0">
              <a:latin typeface="Calibri" panose="020F0502020204030204" pitchFamily="34" charset="0"/>
              <a:cs typeface="Calibri" panose="020F0502020204030204" pitchFamily="34" charset="0"/>
            </a:endParaRP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Quiz Night</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Film Season starting in October</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New – Bingo Night</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New – Strictly comes to </a:t>
            </a:r>
            <a:r>
              <a:rPr lang="en-GB" sz="2800" dirty="0" err="1">
                <a:latin typeface="Calibri" panose="020F0502020204030204" pitchFamily="34" charset="0"/>
                <a:cs typeface="Calibri" panose="020F0502020204030204" pitchFamily="34" charset="0"/>
              </a:rPr>
              <a:t>Shamley</a:t>
            </a:r>
            <a:r>
              <a:rPr lang="en-GB" sz="2800" dirty="0">
                <a:latin typeface="Calibri" panose="020F0502020204030204" pitchFamily="34" charset="0"/>
                <a:cs typeface="Calibri" panose="020F0502020204030204" pitchFamily="34" charset="0"/>
              </a:rPr>
              <a:t> Green</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New – Basket Weaving Workshops</a:t>
            </a:r>
          </a:p>
          <a:p>
            <a:pPr defTabSz="566674">
              <a:lnSpc>
                <a:spcPct val="120000"/>
              </a:lnSpc>
              <a:spcBef>
                <a:spcPts val="0"/>
              </a:spcBef>
              <a:buFontTx/>
              <a:buChar char="-"/>
              <a:defRPr sz="3104">
                <a:solidFill>
                  <a:srgbClr val="2C6365"/>
                </a:solidFill>
              </a:defRPr>
            </a:pPr>
            <a:r>
              <a:rPr lang="en-GB" sz="2800" dirty="0">
                <a:latin typeface="Calibri" panose="020F0502020204030204" pitchFamily="34" charset="0"/>
                <a:cs typeface="Calibri" panose="020F0502020204030204" pitchFamily="34" charset="0"/>
              </a:rPr>
              <a:t>Christmas ‘Light up the Green’ and Carol Singing</a:t>
            </a:r>
          </a:p>
          <a:p>
            <a:pPr marL="0" indent="0" defTabSz="566674">
              <a:spcBef>
                <a:spcPts val="0"/>
              </a:spcBef>
              <a:buNone/>
              <a:defRPr sz="3104">
                <a:solidFill>
                  <a:srgbClr val="2C6365"/>
                </a:solidFill>
              </a:defRPr>
            </a:pPr>
            <a:endParaRPr lang="en-GB" sz="2600" dirty="0">
              <a:latin typeface="Calibri" panose="020F0502020204030204" pitchFamily="34" charset="0"/>
              <a:cs typeface="Calibri" panose="020F0502020204030204" pitchFamily="34" charset="0"/>
            </a:endParaRP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See: </a:t>
            </a:r>
            <a:r>
              <a:rPr lang="en-GB" sz="2600" dirty="0">
                <a:latin typeface="Calibri" panose="020F0502020204030204" pitchFamily="34" charset="0"/>
                <a:cs typeface="Calibri" panose="020F0502020204030204" pitchFamily="34" charset="0"/>
                <a:hlinkClick r:id="rId2"/>
              </a:rPr>
              <a:t>www.arbuthnothall.org</a:t>
            </a:r>
            <a:r>
              <a:rPr lang="en-GB" sz="2600" dirty="0">
                <a:latin typeface="Calibri" panose="020F0502020204030204" pitchFamily="34" charset="0"/>
                <a:cs typeface="Calibri" panose="020F0502020204030204" pitchFamily="34" charset="0"/>
              </a:rPr>
              <a:t> for details.</a:t>
            </a:r>
          </a:p>
        </p:txBody>
      </p:sp>
      <p:sp>
        <p:nvSpPr>
          <p:cNvPr id="144" name="Rectangle"/>
          <p:cNvSpPr/>
          <p:nvPr/>
        </p:nvSpPr>
        <p:spPr>
          <a:xfrm>
            <a:off x="12699" y="191811"/>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442551" y="428883"/>
            <a:ext cx="10779466" cy="2159001"/>
          </a:xfrm>
          <a:prstGeom prst="rect">
            <a:avLst/>
          </a:prstGeom>
        </p:spPr>
        <p:txBody>
          <a:bodyPr/>
          <a:lstStyle>
            <a:lvl1pPr algn="l">
              <a:defRPr>
                <a:solidFill>
                  <a:srgbClr val="FFFFFF"/>
                </a:solidFill>
              </a:defRPr>
            </a:lvl1pPr>
          </a:lstStyle>
          <a:p>
            <a:r>
              <a:rPr lang="en-GB" dirty="0"/>
              <a:t>Looking Ahead</a:t>
            </a:r>
            <a:endParaRPr dirty="0"/>
          </a:p>
        </p:txBody>
      </p:sp>
      <p:pic>
        <p:nvPicPr>
          <p:cNvPr id="5" name="Picture 4" descr="Arbuthnot hall logo new presentation-Layout 1.jpg"/>
          <p:cNvPicPr>
            <a:picLocks noChangeAspect="1"/>
          </p:cNvPicPr>
          <p:nvPr/>
        </p:nvPicPr>
        <p:blipFill rotWithShape="1">
          <a:blip r:embed="rId3"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179091213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Report by Jim Drummond</a:t>
            </a:r>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p:txBody>
      </p:sp>
      <p:sp>
        <p:nvSpPr>
          <p:cNvPr id="144" name="Rectangle"/>
          <p:cNvSpPr/>
          <p:nvPr/>
        </p:nvSpPr>
        <p:spPr>
          <a:xfrm>
            <a:off x="12699" y="191811"/>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716715" y="431799"/>
            <a:ext cx="10779466" cy="2159001"/>
          </a:xfrm>
          <a:prstGeom prst="rect">
            <a:avLst/>
          </a:prstGeom>
        </p:spPr>
        <p:txBody>
          <a:bodyPr/>
          <a:lstStyle>
            <a:lvl1pPr algn="l">
              <a:defRPr>
                <a:solidFill>
                  <a:srgbClr val="FFFFFF"/>
                </a:solidFill>
              </a:defRPr>
            </a:lvl1pPr>
          </a:lstStyle>
          <a:p>
            <a:r>
              <a:rPr lang="en-GB" dirty="0"/>
              <a:t>Fundraising and FOAH</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1740687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ectangle"/>
          <p:cNvSpPr/>
          <p:nvPr/>
        </p:nvSpPr>
        <p:spPr>
          <a:xfrm>
            <a:off x="0" y="615371"/>
            <a:ext cx="130175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31" name="Content Placeholder 2"/>
          <p:cNvSpPr txBox="1">
            <a:spLocks noGrp="1"/>
          </p:cNvSpPr>
          <p:nvPr>
            <p:ph type="body" idx="1"/>
          </p:nvPr>
        </p:nvSpPr>
        <p:spPr>
          <a:xfrm>
            <a:off x="375587" y="2949006"/>
            <a:ext cx="12253626" cy="6379874"/>
          </a:xfrm>
          <a:prstGeom prst="rect">
            <a:avLst/>
          </a:prstGeom>
        </p:spPr>
        <p:txBody>
          <a:bodyPr>
            <a:noAutofit/>
          </a:bodyPr>
          <a:lstStyle/>
          <a:p>
            <a:pPr marL="0" indent="0">
              <a:lnSpc>
                <a:spcPct val="150000"/>
              </a:lnSpc>
              <a:spcBef>
                <a:spcPts val="0"/>
              </a:spcBef>
              <a:buNone/>
              <a:defRPr>
                <a:solidFill>
                  <a:srgbClr val="2C6365"/>
                </a:solidFill>
              </a:defRPr>
            </a:pPr>
            <a:r>
              <a:rPr lang="en-GB" sz="2400" dirty="0">
                <a:latin typeface="Calibri" panose="020F0502020204030204" pitchFamily="34" charset="0"/>
                <a:cs typeface="Calibri" panose="020F0502020204030204" pitchFamily="34" charset="0"/>
              </a:rPr>
              <a:t>9</a:t>
            </a:r>
            <a:r>
              <a:rPr lang="en-GB" sz="2600" dirty="0">
                <a:latin typeface="Calibri" panose="020F0502020204030204" pitchFamily="34" charset="0"/>
                <a:cs typeface="Calibri" panose="020F0502020204030204" pitchFamily="34" charset="0"/>
              </a:rPr>
              <a:t>. Motion to change the Constitution – Paulina Bayliss</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10. The Hall Development Report – Jon Watson</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11. Events and Marketing Report – Lyn Barber</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12. Fundraising Report – Jim Drummond</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13. Hall Operations – Jon Watson</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14. Governance Report – Fiona Cameron</a:t>
            </a:r>
          </a:p>
          <a:p>
            <a:pPr marL="0" indent="0">
              <a:lnSpc>
                <a:spcPct val="150000"/>
              </a:lnSpc>
              <a:spcBef>
                <a:spcPts val="0"/>
              </a:spcBef>
              <a:buNone/>
              <a:defRPr>
                <a:solidFill>
                  <a:srgbClr val="2C6365"/>
                </a:solidFill>
              </a:defRPr>
            </a:pPr>
            <a:r>
              <a:rPr lang="en-GB" sz="2600" dirty="0">
                <a:latin typeface="Calibri" panose="020F0502020204030204" pitchFamily="34" charset="0"/>
                <a:cs typeface="Calibri" panose="020F0502020204030204" pitchFamily="34" charset="0"/>
              </a:rPr>
              <a:t>15. A.O.B. Questions Close</a:t>
            </a:r>
          </a:p>
          <a:p>
            <a:pPr marL="0" indent="0">
              <a:buNone/>
              <a:defRPr>
                <a:solidFill>
                  <a:srgbClr val="2C6365"/>
                </a:solidFill>
              </a:defRPr>
            </a:pPr>
            <a:endParaRPr sz="2400" dirty="0"/>
          </a:p>
        </p:txBody>
      </p:sp>
      <p:sp>
        <p:nvSpPr>
          <p:cNvPr id="132" name="Title 1"/>
          <p:cNvSpPr txBox="1">
            <a:spLocks noGrp="1"/>
          </p:cNvSpPr>
          <p:nvPr>
            <p:ph type="title"/>
          </p:nvPr>
        </p:nvSpPr>
        <p:spPr>
          <a:xfrm>
            <a:off x="1429622" y="440737"/>
            <a:ext cx="9436636" cy="2159001"/>
          </a:xfrm>
          <a:prstGeom prst="rect">
            <a:avLst/>
          </a:prstGeom>
        </p:spPr>
        <p:txBody>
          <a:bodyPr>
            <a:normAutofit fontScale="90000"/>
          </a:bodyPr>
          <a:lstStyle>
            <a:lvl1pPr>
              <a:defRPr>
                <a:solidFill>
                  <a:srgbClr val="FFFFFF"/>
                </a:solidFill>
              </a:defRPr>
            </a:lvl1pPr>
          </a:lstStyle>
          <a:p>
            <a:r>
              <a:rPr lang="en-GB" dirty="0" err="1"/>
              <a:t>Shamley</a:t>
            </a:r>
            <a:r>
              <a:rPr lang="en-GB" dirty="0"/>
              <a:t> Green Village Hall AGM Agenda 15 May 2024</a:t>
            </a:r>
            <a:endParaRPr dirty="0"/>
          </a:p>
        </p:txBody>
      </p:sp>
      <p:sp>
        <p:nvSpPr>
          <p:cNvPr id="133" name="Text"/>
          <p:cNvSpPr txBox="1"/>
          <p:nvPr/>
        </p:nvSpPr>
        <p:spPr>
          <a:xfrm>
            <a:off x="6147940" y="4268568"/>
            <a:ext cx="712624" cy="461060"/>
          </a:xfrm>
          <a:prstGeom prst="rect">
            <a:avLst/>
          </a:prstGeom>
          <a:ln w="12700">
            <a:miter lim="400000"/>
          </a:ln>
        </p:spPr>
        <p:txBody>
          <a:bodyPr wrap="none" lIns="50800" tIns="50800" rIns="50800" bIns="50800" anchor="ctr">
            <a:spAutoFit/>
          </a:bodyPr>
          <a:lstStyle/>
          <a:p>
            <a:pPr>
              <a:defRPr>
                <a:solidFill>
                  <a:srgbClr val="FFFFFF"/>
                </a:solidFill>
              </a:defRPr>
            </a:pPr>
            <a:endParaRPr/>
          </a:p>
        </p:txBody>
      </p:sp>
      <p:pic>
        <p:nvPicPr>
          <p:cNvPr id="6" name="Picture 5"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38864" y="8223888"/>
            <a:ext cx="973184" cy="1034262"/>
          </a:xfrm>
          <a:prstGeom prst="rect">
            <a:avLst/>
          </a:prstGeom>
        </p:spPr>
      </p:pic>
    </p:spTree>
    <p:extLst>
      <p:ext uri="{BB962C8B-B14F-4D97-AF65-F5344CB8AC3E}">
        <p14:creationId xmlns:p14="http://schemas.microsoft.com/office/powerpoint/2010/main" val="25770137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prstGeom prst="rect">
            <a:avLst/>
          </a:prstGeom>
        </p:spPr>
        <p:txBody>
          <a:bodyPr>
            <a:normAutofit/>
          </a:bodyPr>
          <a:lstStyle/>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p:txBody>
      </p:sp>
      <p:sp>
        <p:nvSpPr>
          <p:cNvPr id="144" name="Rectangle"/>
          <p:cNvSpPr/>
          <p:nvPr/>
        </p:nvSpPr>
        <p:spPr>
          <a:xfrm>
            <a:off x="12699" y="-48031"/>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10857"/>
            <a:ext cx="10779466" cy="2159001"/>
          </a:xfrm>
          <a:prstGeom prst="rect">
            <a:avLst/>
          </a:prstGeom>
        </p:spPr>
        <p:txBody>
          <a:bodyPr/>
          <a:lstStyle>
            <a:lvl1pPr algn="l">
              <a:defRPr>
                <a:solidFill>
                  <a:srgbClr val="FFFFFF"/>
                </a:solidFill>
              </a:defRPr>
            </a:lvl1pPr>
          </a:lstStyle>
          <a:p>
            <a:r>
              <a:rPr lang="en-GB" dirty="0"/>
              <a:t>Hall Operations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2" name="TextBox 1">
            <a:extLst>
              <a:ext uri="{FF2B5EF4-FFF2-40B4-BE49-F238E27FC236}">
                <a16:creationId xmlns:a16="http://schemas.microsoft.com/office/drawing/2014/main" id="{88FD2A6A-563F-0E6E-76DA-D315AEAEE7E3}"/>
              </a:ext>
            </a:extLst>
          </p:cNvPr>
          <p:cNvSpPr txBox="1"/>
          <p:nvPr/>
        </p:nvSpPr>
        <p:spPr>
          <a:xfrm>
            <a:off x="3171557" y="4111186"/>
            <a:ext cx="102657"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CC4B6C16-B3F0-5718-AC85-A9AE53807A05}"/>
              </a:ext>
            </a:extLst>
          </p:cNvPr>
          <p:cNvSpPr txBox="1"/>
          <p:nvPr/>
        </p:nvSpPr>
        <p:spPr>
          <a:xfrm>
            <a:off x="1382594" y="4555109"/>
            <a:ext cx="10559946"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66674" fontAlgn="auto" hangingPunct="0">
              <a:spcBef>
                <a:spcPts val="4000"/>
              </a:spcBef>
              <a:buSzPct val="145000"/>
              <a:defRPr sz="3104">
                <a:solidFill>
                  <a:srgbClr val="2C6365"/>
                </a:solidFill>
              </a:defRPr>
            </a:pPr>
            <a:r>
              <a:rPr lang="en-US" sz="2600" b="0" dirty="0">
                <a:solidFill>
                  <a:srgbClr val="2C6365"/>
                </a:solidFill>
                <a:latin typeface="Calibri" panose="020F0502020204030204" pitchFamily="34" charset="0"/>
                <a:cs typeface="Calibri" panose="020F0502020204030204" pitchFamily="34" charset="0"/>
              </a:rPr>
              <a:t>Report by Jon Watson</a:t>
            </a:r>
          </a:p>
        </p:txBody>
      </p:sp>
    </p:spTree>
    <p:extLst>
      <p:ext uri="{BB962C8B-B14F-4D97-AF65-F5344CB8AC3E}">
        <p14:creationId xmlns:p14="http://schemas.microsoft.com/office/powerpoint/2010/main" val="382176996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Report by Fiona Cameron</a:t>
            </a:r>
          </a:p>
        </p:txBody>
      </p:sp>
      <p:sp>
        <p:nvSpPr>
          <p:cNvPr id="144" name="Rectangle"/>
          <p:cNvSpPr/>
          <p:nvPr/>
        </p:nvSpPr>
        <p:spPr>
          <a:xfrm>
            <a:off x="0" y="270691"/>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195072" y="109584"/>
            <a:ext cx="10779466" cy="2159001"/>
          </a:xfrm>
          <a:prstGeom prst="rect">
            <a:avLst/>
          </a:prstGeom>
        </p:spPr>
        <p:txBody>
          <a:bodyPr/>
          <a:lstStyle>
            <a:lvl1pPr algn="l">
              <a:defRPr>
                <a:solidFill>
                  <a:srgbClr val="FFFFFF"/>
                </a:solidFill>
              </a:defRPr>
            </a:lvl1pPr>
          </a:lstStyle>
          <a:p>
            <a:r>
              <a:rPr lang="en-GB" dirty="0"/>
              <a:t>Governance</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394103692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prstGeom prst="rect">
            <a:avLst/>
          </a:prstGeom>
        </p:spPr>
        <p:txBody>
          <a:bodyPr>
            <a:normAutofit/>
          </a:bodyPr>
          <a:lstStyle/>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a:p>
            <a:pPr marL="0" indent="0" defTabSz="566674">
              <a:spcBef>
                <a:spcPts val="4000"/>
              </a:spcBef>
              <a:buNone/>
              <a:defRPr sz="3104">
                <a:solidFill>
                  <a:srgbClr val="2C6365"/>
                </a:solidFill>
              </a:defRPr>
            </a:pPr>
            <a:endParaRPr lang="en-GB" dirty="0"/>
          </a:p>
        </p:txBody>
      </p:sp>
      <p:sp>
        <p:nvSpPr>
          <p:cNvPr id="144" name="Rectangle"/>
          <p:cNvSpPr/>
          <p:nvPr/>
        </p:nvSpPr>
        <p:spPr>
          <a:xfrm>
            <a:off x="-6966" y="356703"/>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099353" y="394251"/>
            <a:ext cx="10779466" cy="2159001"/>
          </a:xfrm>
          <a:prstGeom prst="rect">
            <a:avLst/>
          </a:prstGeom>
        </p:spPr>
        <p:txBody>
          <a:bodyPr/>
          <a:lstStyle>
            <a:lvl1pPr algn="l">
              <a:defRPr>
                <a:solidFill>
                  <a:srgbClr val="FFFFFF"/>
                </a:solidFill>
              </a:defRPr>
            </a:lvl1pPr>
          </a:lstStyle>
          <a:p>
            <a:r>
              <a:rPr lang="en-GB" dirty="0"/>
              <a:t>Any Other Business/ Questions</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
        <p:nvSpPr>
          <p:cNvPr id="2" name="TextBox 1">
            <a:extLst>
              <a:ext uri="{FF2B5EF4-FFF2-40B4-BE49-F238E27FC236}">
                <a16:creationId xmlns:a16="http://schemas.microsoft.com/office/drawing/2014/main" id="{97ED6FCD-0BB3-ACFF-ADCA-68EA61E4008C}"/>
              </a:ext>
            </a:extLst>
          </p:cNvPr>
          <p:cNvSpPr txBox="1"/>
          <p:nvPr/>
        </p:nvSpPr>
        <p:spPr>
          <a:xfrm>
            <a:off x="539646" y="4897770"/>
            <a:ext cx="10702977"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600" b="0" dirty="0">
                <a:solidFill>
                  <a:srgbClr val="2C6365"/>
                </a:solidFill>
                <a:latin typeface="Calibri" panose="020F0502020204030204" pitchFamily="34" charset="0"/>
                <a:cs typeface="Calibri" panose="020F0502020204030204" pitchFamily="34" charset="0"/>
              </a:rPr>
              <a:t>Thank you!</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27202820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p:cNvSpPr/>
          <p:nvPr/>
        </p:nvSpPr>
        <p:spPr>
          <a:xfrm>
            <a:off x="-897" y="342899"/>
            <a:ext cx="12997279"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36" name="Content Placeholder 2"/>
          <p:cNvSpPr txBox="1">
            <a:spLocks noGrp="1"/>
          </p:cNvSpPr>
          <p:nvPr>
            <p:ph type="body" idx="1"/>
          </p:nvPr>
        </p:nvSpPr>
        <p:spPr>
          <a:prstGeom prst="rect">
            <a:avLst/>
          </a:prstGeom>
        </p:spPr>
        <p:txBody>
          <a:bodyPr>
            <a:normAutofit/>
          </a:bodyPr>
          <a:lstStyle/>
          <a:p>
            <a:pPr defTabSz="560831">
              <a:spcBef>
                <a:spcPts val="4000"/>
              </a:spcBef>
              <a:defRPr sz="3072">
                <a:solidFill>
                  <a:srgbClr val="2C6365"/>
                </a:solidFill>
              </a:defRPr>
            </a:pPr>
            <a:r>
              <a:rPr lang="en-GB" sz="2600" dirty="0">
                <a:latin typeface="Calibri" panose="020F0502020204030204" pitchFamily="34" charset="0"/>
                <a:cs typeface="Calibri" panose="020F0502020204030204" pitchFamily="34" charset="0"/>
              </a:rPr>
              <a:t>Copies are circulated around the room</a:t>
            </a:r>
          </a:p>
          <a:p>
            <a:pPr defTabSz="560831">
              <a:spcBef>
                <a:spcPts val="4000"/>
              </a:spcBef>
              <a:defRPr sz="3072">
                <a:solidFill>
                  <a:srgbClr val="2C6365"/>
                </a:solidFill>
              </a:defRPr>
            </a:pPr>
            <a:r>
              <a:rPr lang="en-GB" sz="2600" dirty="0">
                <a:latin typeface="Calibri" panose="020F0502020204030204" pitchFamily="34" charset="0"/>
                <a:cs typeface="Calibri" panose="020F0502020204030204" pitchFamily="34" charset="0"/>
              </a:rPr>
              <a:t>Matters Arising </a:t>
            </a:r>
          </a:p>
          <a:p>
            <a:pPr defTabSz="560831">
              <a:spcBef>
                <a:spcPts val="4000"/>
              </a:spcBef>
              <a:defRPr sz="3072">
                <a:solidFill>
                  <a:srgbClr val="2C6365"/>
                </a:solidFill>
              </a:defRPr>
            </a:pPr>
            <a:r>
              <a:rPr lang="en-GB" sz="2600" dirty="0">
                <a:latin typeface="Calibri" panose="020F0502020204030204" pitchFamily="34" charset="0"/>
                <a:cs typeface="Calibri" panose="020F0502020204030204" pitchFamily="34" charset="0"/>
              </a:rPr>
              <a:t>Approval of the Minutes Proposed and Seconded</a:t>
            </a:r>
            <a:endParaRPr sz="2600" dirty="0">
              <a:latin typeface="Calibri" panose="020F0502020204030204" pitchFamily="34" charset="0"/>
              <a:cs typeface="Calibri" panose="020F0502020204030204" pitchFamily="34" charset="0"/>
            </a:endParaRPr>
          </a:p>
        </p:txBody>
      </p:sp>
      <p:sp>
        <p:nvSpPr>
          <p:cNvPr id="137" name="Title 1"/>
          <p:cNvSpPr txBox="1">
            <a:spLocks noGrp="1"/>
          </p:cNvSpPr>
          <p:nvPr>
            <p:ph type="title"/>
          </p:nvPr>
        </p:nvSpPr>
        <p:spPr>
          <a:xfrm>
            <a:off x="1223346" y="431800"/>
            <a:ext cx="11623134" cy="2159000"/>
          </a:xfrm>
          <a:prstGeom prst="rect">
            <a:avLst/>
          </a:prstGeom>
        </p:spPr>
        <p:txBody>
          <a:bodyPr/>
          <a:lstStyle>
            <a:lvl1pPr algn="l">
              <a:defRPr>
                <a:solidFill>
                  <a:srgbClr val="FFFFFF"/>
                </a:solidFill>
              </a:defRPr>
            </a:lvl1pPr>
          </a:lstStyle>
          <a:p>
            <a:r>
              <a:rPr lang="en-GB" dirty="0"/>
              <a:t>Minutes of AGM held on </a:t>
            </a:r>
            <a:br>
              <a:rPr lang="en-GB" dirty="0"/>
            </a:br>
            <a:r>
              <a:rPr lang="en-GB" dirty="0"/>
              <a:t>23 April 2023</a:t>
            </a:r>
            <a:endParaRPr dirty="0"/>
          </a:p>
        </p:txBody>
      </p:sp>
      <p:pic>
        <p:nvPicPr>
          <p:cNvPr id="5" name="Picture 4" descr="Arbuthnot hall logo new presentation-Layout 1.jpg"/>
          <p:cNvPicPr>
            <a:picLocks noChangeAspect="1"/>
          </p:cNvPicPr>
          <p:nvPr/>
        </p:nvPicPr>
        <p:blipFill rotWithShape="1">
          <a:blip r:embed="rId3"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ontent Placeholder 2"/>
          <p:cNvSpPr txBox="1">
            <a:spLocks noGrp="1"/>
          </p:cNvSpPr>
          <p:nvPr>
            <p:ph type="body" idx="1"/>
          </p:nvPr>
        </p:nvSpPr>
        <p:spPr>
          <a:xfrm>
            <a:off x="442328" y="3918896"/>
            <a:ext cx="11099800" cy="2337000"/>
          </a:xfrm>
          <a:prstGeom prst="rect">
            <a:avLst/>
          </a:prstGeom>
        </p:spPr>
        <p:txBody>
          <a:bodyPr>
            <a:normAutofit lnSpcReduction="10000"/>
          </a:bodyPr>
          <a:lstStyle/>
          <a:p>
            <a:pPr>
              <a:defRPr>
                <a:solidFill>
                  <a:srgbClr val="2C6365"/>
                </a:solidFill>
              </a:defRPr>
            </a:pPr>
            <a:r>
              <a:rPr lang="en-GB" sz="2600" dirty="0">
                <a:latin typeface="Calibri" panose="020F0502020204030204" pitchFamily="34" charset="0"/>
                <a:cs typeface="Calibri" panose="020F0502020204030204" pitchFamily="34" charset="0"/>
              </a:rPr>
              <a:t>Progress</a:t>
            </a:r>
          </a:p>
          <a:p>
            <a:pPr>
              <a:defRPr>
                <a:solidFill>
                  <a:srgbClr val="2C6365"/>
                </a:solidFill>
              </a:defRPr>
            </a:pPr>
            <a:r>
              <a:rPr lang="en-GB" sz="2600" dirty="0">
                <a:latin typeface="Calibri" panose="020F0502020204030204" pitchFamily="34" charset="0"/>
                <a:cs typeface="Calibri" panose="020F0502020204030204" pitchFamily="34" charset="0"/>
              </a:rPr>
              <a:t>Finances are satisfactory</a:t>
            </a:r>
          </a:p>
          <a:p>
            <a:pPr>
              <a:defRPr>
                <a:solidFill>
                  <a:srgbClr val="2C6365"/>
                </a:solidFill>
              </a:defRPr>
            </a:pPr>
            <a:r>
              <a:rPr lang="en-GB" sz="2600" dirty="0">
                <a:latin typeface="Calibri" panose="020F0502020204030204" pitchFamily="34" charset="0"/>
                <a:cs typeface="Calibri" panose="020F0502020204030204" pitchFamily="34" charset="0"/>
              </a:rPr>
              <a:t>Expand the use of the Hall as a Community Hub</a:t>
            </a:r>
            <a:endParaRPr dirty="0"/>
          </a:p>
        </p:txBody>
      </p:sp>
      <p:sp>
        <p:nvSpPr>
          <p:cNvPr id="140" name="Rectangle"/>
          <p:cNvSpPr/>
          <p:nvPr/>
        </p:nvSpPr>
        <p:spPr>
          <a:xfrm>
            <a:off x="0" y="331095"/>
            <a:ext cx="12992100"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1" name="Title 1"/>
          <p:cNvSpPr txBox="1">
            <a:spLocks noGrp="1"/>
          </p:cNvSpPr>
          <p:nvPr>
            <p:ph type="title"/>
          </p:nvPr>
        </p:nvSpPr>
        <p:spPr>
          <a:xfrm>
            <a:off x="1637465" y="281391"/>
            <a:ext cx="10598599" cy="2159001"/>
          </a:xfrm>
          <a:prstGeom prst="rect">
            <a:avLst/>
          </a:prstGeom>
        </p:spPr>
        <p:txBody>
          <a:bodyPr/>
          <a:lstStyle>
            <a:lvl1pPr algn="l">
              <a:defRPr>
                <a:solidFill>
                  <a:srgbClr val="FFFFFF"/>
                </a:solidFill>
              </a:defRPr>
            </a:lvl1pPr>
          </a:lstStyle>
          <a:p>
            <a:r>
              <a:rPr lang="en-GB" dirty="0"/>
              <a:t>Chair’s Report</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
          <p:cNvSpPr txBox="1">
            <a:spLocks noGrp="1"/>
          </p:cNvSpPr>
          <p:nvPr>
            <p:ph type="title"/>
          </p:nvPr>
        </p:nvSpPr>
        <p:spPr>
          <a:xfrm>
            <a:off x="1637465" y="281391"/>
            <a:ext cx="10598599" cy="2159001"/>
          </a:xfrm>
          <a:prstGeom prst="rect">
            <a:avLst/>
          </a:prstGeom>
        </p:spPr>
        <p:txBody>
          <a:bodyPr/>
          <a:lstStyle>
            <a:lvl1pPr algn="l">
              <a:defRPr>
                <a:solidFill>
                  <a:srgbClr val="FFFFFF"/>
                </a:solidFill>
              </a:defRPr>
            </a:lvl1pPr>
          </a:lstStyle>
          <a:p>
            <a:r>
              <a:rPr lang="en-GB" dirty="0"/>
              <a:t>Chair’s Report</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pic>
        <p:nvPicPr>
          <p:cNvPr id="6" name="Picture 5" descr="A pie chart with different colored circles&#10;&#10;Description automatically generated">
            <a:extLst>
              <a:ext uri="{FF2B5EF4-FFF2-40B4-BE49-F238E27FC236}">
                <a16:creationId xmlns:a16="http://schemas.microsoft.com/office/drawing/2014/main" id="{2BDFD681-51EF-FFC7-D6C2-B90456971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98" y="12835"/>
            <a:ext cx="10971530" cy="9463278"/>
          </a:xfrm>
          <a:prstGeom prst="rect">
            <a:avLst/>
          </a:prstGeom>
        </p:spPr>
      </p:pic>
    </p:spTree>
    <p:extLst>
      <p:ext uri="{BB962C8B-B14F-4D97-AF65-F5344CB8AC3E}">
        <p14:creationId xmlns:p14="http://schemas.microsoft.com/office/powerpoint/2010/main" val="428966759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ontent Placeholder 2"/>
          <p:cNvSpPr txBox="1">
            <a:spLocks noGrp="1"/>
          </p:cNvSpPr>
          <p:nvPr>
            <p:ph type="body" idx="1"/>
          </p:nvPr>
        </p:nvSpPr>
        <p:spPr>
          <a:xfrm>
            <a:off x="584547" y="2159000"/>
            <a:ext cx="12336905" cy="7300433"/>
          </a:xfrm>
          <a:prstGeom prst="rect">
            <a:avLst/>
          </a:prstGeom>
        </p:spPr>
        <p:txBody>
          <a:bodyPr>
            <a:normAutofit/>
          </a:bodyPr>
          <a:lstStyle/>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Hall Managed Events and Marketing</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Property Development</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Fundraising</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Governance </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Looking at Changes in Governance</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Management Committee</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Growth Time and Resources</a:t>
            </a:r>
          </a:p>
          <a:p>
            <a:pPr>
              <a:lnSpc>
                <a:spcPct val="200000"/>
              </a:lnSpc>
              <a:spcBef>
                <a:spcPts val="0"/>
              </a:spcBef>
              <a:defRPr>
                <a:solidFill>
                  <a:srgbClr val="2C6365"/>
                </a:solidFill>
              </a:defRPr>
            </a:pPr>
            <a:r>
              <a:rPr lang="en-GB" sz="2600" dirty="0">
                <a:latin typeface="Calibri" panose="020F0502020204030204" pitchFamily="34" charset="0"/>
                <a:cs typeface="Calibri" panose="020F0502020204030204" pitchFamily="34" charset="0"/>
              </a:rPr>
              <a:t>Thank You</a:t>
            </a:r>
            <a:endParaRPr dirty="0"/>
          </a:p>
        </p:txBody>
      </p:sp>
      <p:sp>
        <p:nvSpPr>
          <p:cNvPr id="140" name="Rectangle"/>
          <p:cNvSpPr/>
          <p:nvPr/>
        </p:nvSpPr>
        <p:spPr>
          <a:xfrm>
            <a:off x="0" y="294167"/>
            <a:ext cx="12992100"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r>
              <a:rPr lang="en-GB" dirty="0"/>
              <a:t> cont’d</a:t>
            </a:r>
            <a:endParaRPr dirty="0"/>
          </a:p>
        </p:txBody>
      </p:sp>
      <p:sp>
        <p:nvSpPr>
          <p:cNvPr id="141" name="Title 1"/>
          <p:cNvSpPr txBox="1">
            <a:spLocks noGrp="1"/>
          </p:cNvSpPr>
          <p:nvPr>
            <p:ph type="title"/>
          </p:nvPr>
        </p:nvSpPr>
        <p:spPr>
          <a:xfrm>
            <a:off x="1453701" y="294166"/>
            <a:ext cx="10598599" cy="2159001"/>
          </a:xfrm>
          <a:prstGeom prst="rect">
            <a:avLst/>
          </a:prstGeom>
        </p:spPr>
        <p:txBody>
          <a:bodyPr/>
          <a:lstStyle>
            <a:lvl1pPr algn="l">
              <a:defRPr>
                <a:solidFill>
                  <a:srgbClr val="FFFFFF"/>
                </a:solidFill>
              </a:defRPr>
            </a:lvl1pPr>
          </a:lstStyle>
          <a:p>
            <a:r>
              <a:rPr lang="en-GB" dirty="0"/>
              <a:t>Chair’s Report cont.</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15295989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329784" y="2385518"/>
            <a:ext cx="11722516" cy="6491782"/>
          </a:xfrm>
          <a:prstGeom prst="rect">
            <a:avLst/>
          </a:prstGeom>
        </p:spPr>
        <p:txBody>
          <a:bodyPr>
            <a:normAutofit/>
          </a:bodyPr>
          <a:lstStyle/>
          <a:p>
            <a:pPr marL="0" indent="0" defTabSz="566674">
              <a:spcBef>
                <a:spcPts val="4000"/>
              </a:spcBef>
              <a:buNone/>
              <a:defRPr sz="3104">
                <a:solidFill>
                  <a:srgbClr val="2C6365"/>
                </a:solidFill>
              </a:defRPr>
            </a:pPr>
            <a:r>
              <a:rPr lang="en-GB" sz="2600" dirty="0">
                <a:latin typeface="Calibri" panose="020F0502020204030204" pitchFamily="34" charset="0"/>
                <a:cs typeface="Calibri" panose="020F0502020204030204" pitchFamily="34" charset="0"/>
              </a:rPr>
              <a:t>The Financial Accounts for the </a:t>
            </a:r>
            <a:r>
              <a:rPr lang="en-GB" sz="2600" dirty="0" err="1">
                <a:latin typeface="Calibri" panose="020F0502020204030204" pitchFamily="34" charset="0"/>
                <a:cs typeface="Calibri" panose="020F0502020204030204" pitchFamily="34" charset="0"/>
              </a:rPr>
              <a:t>Shamley</a:t>
            </a:r>
            <a:r>
              <a:rPr lang="en-GB" sz="2600" dirty="0">
                <a:latin typeface="Calibri" panose="020F0502020204030204" pitchFamily="34" charset="0"/>
                <a:cs typeface="Calibri" panose="020F0502020204030204" pitchFamily="34" charset="0"/>
              </a:rPr>
              <a:t> Green Village Hall known as Arbuthnot Hall for the 12 month period 1</a:t>
            </a:r>
            <a:r>
              <a:rPr lang="en-GB" sz="2600" baseline="30000" dirty="0">
                <a:latin typeface="Calibri" panose="020F0502020204030204" pitchFamily="34" charset="0"/>
                <a:cs typeface="Calibri" panose="020F0502020204030204" pitchFamily="34" charset="0"/>
              </a:rPr>
              <a:t>st</a:t>
            </a:r>
            <a:r>
              <a:rPr lang="en-GB" sz="2600" dirty="0">
                <a:latin typeface="Calibri" panose="020F0502020204030204" pitchFamily="34" charset="0"/>
                <a:cs typeface="Calibri" panose="020F0502020204030204" pitchFamily="34" charset="0"/>
              </a:rPr>
              <a:t> March 2023 to 29 February 2024 have been circulated around the room.</a:t>
            </a:r>
          </a:p>
          <a:p>
            <a:pPr marL="0" indent="0" defTabSz="566674">
              <a:spcBef>
                <a:spcPts val="4000"/>
              </a:spcBef>
              <a:buNone/>
              <a:defRPr sz="3104">
                <a:solidFill>
                  <a:srgbClr val="2C6365"/>
                </a:solidFill>
              </a:defRPr>
            </a:pPr>
            <a:r>
              <a:rPr lang="en-GB" sz="2600" b="1" dirty="0">
                <a:latin typeface="Calibri" panose="020F0502020204030204" pitchFamily="34" charset="0"/>
                <a:cs typeface="Calibri" panose="020F0502020204030204" pitchFamily="34" charset="0"/>
              </a:rPr>
              <a:t>Operating Income and Expenses</a:t>
            </a: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Total operating income increased to £23,852 from £23,343, within which hire charges increased to £9,305 and hall own events income increased to £13,778</a:t>
            </a:r>
          </a:p>
          <a:p>
            <a:pPr marL="0" indent="0" defTabSz="566674">
              <a:spcBef>
                <a:spcPts val="0"/>
              </a:spcBef>
              <a:buNone/>
              <a:defRPr sz="3104">
                <a:solidFill>
                  <a:srgbClr val="2C6365"/>
                </a:solidFill>
              </a:defRPr>
            </a:pPr>
            <a:endParaRPr lang="en-GB" sz="2600" dirty="0">
              <a:latin typeface="Calibri" panose="020F0502020204030204" pitchFamily="34" charset="0"/>
              <a:cs typeface="Calibri" panose="020F0502020204030204" pitchFamily="34" charset="0"/>
            </a:endParaRP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Total operating expenses reduced to £17,924 from £26,532</a:t>
            </a:r>
          </a:p>
          <a:p>
            <a:pPr marL="0" indent="0" defTabSz="566674">
              <a:spcBef>
                <a:spcPts val="0"/>
              </a:spcBef>
              <a:buNone/>
              <a:defRPr sz="3104">
                <a:solidFill>
                  <a:srgbClr val="2C6365"/>
                </a:solidFill>
              </a:defRPr>
            </a:pPr>
            <a:endParaRPr lang="en-GB" sz="2600" dirty="0">
              <a:latin typeface="Calibri" panose="020F0502020204030204" pitchFamily="34" charset="0"/>
              <a:cs typeface="Calibri" panose="020F0502020204030204" pitchFamily="34" charset="0"/>
            </a:endParaRP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Net operating surplus £5,924</a:t>
            </a:r>
          </a:p>
        </p:txBody>
      </p:sp>
      <p:sp>
        <p:nvSpPr>
          <p:cNvPr id="144" name="Rectangle"/>
          <p:cNvSpPr/>
          <p:nvPr/>
        </p:nvSpPr>
        <p:spPr>
          <a:xfrm>
            <a:off x="12699" y="369382"/>
            <a:ext cx="12992101" cy="2159001"/>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272834" y="226517"/>
            <a:ext cx="10779466" cy="2159001"/>
          </a:xfrm>
          <a:prstGeom prst="rect">
            <a:avLst/>
          </a:prstGeom>
        </p:spPr>
        <p:txBody>
          <a:bodyPr/>
          <a:lstStyle>
            <a:lvl1pPr algn="l">
              <a:defRPr>
                <a:solidFill>
                  <a:srgbClr val="FFFFFF"/>
                </a:solidFill>
              </a:defRPr>
            </a:lvl1pPr>
          </a:lstStyle>
          <a:p>
            <a:r>
              <a:rPr lang="en-GB" dirty="0"/>
              <a:t>Treasurer’s Report</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Content Placeholder 2"/>
          <p:cNvSpPr txBox="1">
            <a:spLocks noGrp="1"/>
          </p:cNvSpPr>
          <p:nvPr>
            <p:ph type="body" idx="1"/>
          </p:nvPr>
        </p:nvSpPr>
        <p:spPr>
          <a:xfrm>
            <a:off x="465908" y="2505439"/>
            <a:ext cx="11899503" cy="6491782"/>
          </a:xfrm>
          <a:prstGeom prst="rect">
            <a:avLst/>
          </a:prstGeom>
        </p:spPr>
        <p:txBody>
          <a:bodyPr>
            <a:noAutofit/>
          </a:bodyPr>
          <a:lstStyle/>
          <a:p>
            <a:pPr marL="0" indent="0" defTabSz="566674">
              <a:spcBef>
                <a:spcPts val="4000"/>
              </a:spcBef>
              <a:buNone/>
              <a:defRPr sz="3104">
                <a:solidFill>
                  <a:srgbClr val="2C6365"/>
                </a:solidFill>
              </a:defRPr>
            </a:pPr>
            <a:endParaRPr lang="en-GB" sz="2600" dirty="0">
              <a:latin typeface="Calibri" panose="020F0502020204030204" pitchFamily="34" charset="0"/>
              <a:cs typeface="Calibri" panose="020F0502020204030204" pitchFamily="34" charset="0"/>
            </a:endParaRPr>
          </a:p>
          <a:p>
            <a:pPr marL="0" indent="0" defTabSz="566674">
              <a:lnSpc>
                <a:spcPct val="170000"/>
              </a:lnSpc>
              <a:spcBef>
                <a:spcPts val="0"/>
              </a:spcBef>
              <a:buNone/>
              <a:defRPr sz="3104">
                <a:solidFill>
                  <a:srgbClr val="2C6365"/>
                </a:solidFill>
              </a:defRPr>
            </a:pPr>
            <a:r>
              <a:rPr lang="en-GB" sz="2600" b="1" dirty="0">
                <a:latin typeface="Calibri" panose="020F0502020204030204" pitchFamily="34" charset="0"/>
                <a:cs typeface="Calibri" panose="020F0502020204030204" pitchFamily="34" charset="0"/>
              </a:rPr>
              <a:t>Donations and Property Development</a:t>
            </a: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We raised £48k in Donations plus £5k Gift Aid, whilst spent £14k on Property Development Project</a:t>
            </a:r>
          </a:p>
          <a:p>
            <a:pPr marL="0" indent="0" defTabSz="566674">
              <a:lnSpc>
                <a:spcPct val="170000"/>
              </a:lnSpc>
              <a:spcBef>
                <a:spcPts val="0"/>
              </a:spcBef>
              <a:buNone/>
              <a:defRPr sz="3104">
                <a:solidFill>
                  <a:srgbClr val="2C6365"/>
                </a:solidFill>
              </a:defRPr>
            </a:pPr>
            <a:r>
              <a:rPr lang="en-GB" sz="2600" b="1" dirty="0">
                <a:latin typeface="Calibri" panose="020F0502020204030204" pitchFamily="34" charset="0"/>
                <a:cs typeface="Calibri" panose="020F0502020204030204" pitchFamily="34" charset="0"/>
              </a:rPr>
              <a:t>Consolidated Result</a:t>
            </a: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Total income reached £78k, less expenses expenditure of £32k resulting in a total surplus for the period of £46k.</a:t>
            </a: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Balance Sheet dominated by £85k Cash held of which £34k held for Property Development </a:t>
            </a:r>
          </a:p>
          <a:p>
            <a:pPr marL="0" indent="0" defTabSz="566674">
              <a:lnSpc>
                <a:spcPct val="170000"/>
              </a:lnSpc>
              <a:spcBef>
                <a:spcPts val="0"/>
              </a:spcBef>
              <a:buNone/>
              <a:defRPr sz="3104">
                <a:solidFill>
                  <a:srgbClr val="2C6365"/>
                </a:solidFill>
              </a:defRPr>
            </a:pPr>
            <a:r>
              <a:rPr lang="en-GB" sz="2600" b="1" dirty="0">
                <a:latin typeface="Calibri" panose="020F0502020204030204" pitchFamily="34" charset="0"/>
                <a:cs typeface="Calibri" panose="020F0502020204030204" pitchFamily="34" charset="0"/>
              </a:rPr>
              <a:t>Independent Examiner </a:t>
            </a: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Richard Holmes FCA  has conducted an Independent Review of these accounts in accordance with the Charities Act 2011 and given a clean bill of health.</a:t>
            </a:r>
          </a:p>
          <a:p>
            <a:pPr marL="0" indent="0" defTabSz="566674">
              <a:spcBef>
                <a:spcPts val="0"/>
              </a:spcBef>
              <a:buNone/>
              <a:defRPr sz="3104">
                <a:solidFill>
                  <a:srgbClr val="2C6365"/>
                </a:solidFill>
              </a:defRPr>
            </a:pPr>
            <a:r>
              <a:rPr lang="en-GB" sz="2600" dirty="0">
                <a:latin typeface="Calibri" panose="020F0502020204030204" pitchFamily="34" charset="0"/>
                <a:cs typeface="Calibri" panose="020F0502020204030204" pitchFamily="34" charset="0"/>
              </a:rPr>
              <a:t>Proposer and seconder for the approval of these accounts.</a:t>
            </a:r>
          </a:p>
          <a:p>
            <a:pPr marL="0" indent="0" defTabSz="566674">
              <a:spcBef>
                <a:spcPts val="4000"/>
              </a:spcBef>
              <a:buNone/>
              <a:defRPr sz="3104">
                <a:solidFill>
                  <a:srgbClr val="2C6365"/>
                </a:solidFill>
              </a:defRPr>
            </a:pPr>
            <a:endParaRPr lang="en-GB" sz="2600" dirty="0">
              <a:latin typeface="Calibri" panose="020F0502020204030204" pitchFamily="34" charset="0"/>
              <a:cs typeface="Calibri" panose="020F0502020204030204" pitchFamily="34" charset="0"/>
            </a:endParaRPr>
          </a:p>
        </p:txBody>
      </p:sp>
      <p:sp>
        <p:nvSpPr>
          <p:cNvPr id="144" name="Rectangle"/>
          <p:cNvSpPr/>
          <p:nvPr/>
        </p:nvSpPr>
        <p:spPr>
          <a:xfrm>
            <a:off x="6349" y="356703"/>
            <a:ext cx="12992101" cy="1794949"/>
          </a:xfrm>
          <a:prstGeom prst="rect">
            <a:avLst/>
          </a:prstGeom>
          <a:solidFill>
            <a:srgbClr val="124F59"/>
          </a:solidFill>
          <a:ln w="12700">
            <a:miter lim="400000"/>
          </a:ln>
        </p:spPr>
        <p:txBody>
          <a:bodyPr lIns="50800" tIns="50800" rIns="50800" bIns="50800" anchor="ctr"/>
          <a:lstStyle/>
          <a:p>
            <a:pPr>
              <a:defRPr sz="2200" b="0">
                <a:solidFill>
                  <a:srgbClr val="114056"/>
                </a:solidFill>
                <a:latin typeface="+mn-lt"/>
                <a:ea typeface="+mn-ea"/>
                <a:cs typeface="+mn-cs"/>
                <a:sym typeface="Helvetica Neue Medium"/>
              </a:defRPr>
            </a:pPr>
            <a:endParaRPr/>
          </a:p>
        </p:txBody>
      </p:sp>
      <p:sp>
        <p:nvSpPr>
          <p:cNvPr id="145" name="Title 1"/>
          <p:cNvSpPr txBox="1">
            <a:spLocks noGrp="1"/>
          </p:cNvSpPr>
          <p:nvPr>
            <p:ph type="title"/>
          </p:nvPr>
        </p:nvSpPr>
        <p:spPr>
          <a:xfrm>
            <a:off x="1195072" y="109584"/>
            <a:ext cx="10779466" cy="2159001"/>
          </a:xfrm>
          <a:prstGeom prst="rect">
            <a:avLst/>
          </a:prstGeom>
        </p:spPr>
        <p:txBody>
          <a:bodyPr/>
          <a:lstStyle>
            <a:lvl1pPr algn="l">
              <a:defRPr>
                <a:solidFill>
                  <a:srgbClr val="FFFFFF"/>
                </a:solidFill>
              </a:defRPr>
            </a:lvl1pPr>
          </a:lstStyle>
          <a:p>
            <a:r>
              <a:rPr lang="en-GB" dirty="0"/>
              <a:t>Treasurer’s Report cont.</a:t>
            </a:r>
            <a:endParaRPr dirty="0"/>
          </a:p>
        </p:txBody>
      </p:sp>
      <p:pic>
        <p:nvPicPr>
          <p:cNvPr id="5" name="Picture 4" descr="Arbuthnot hall logo new presentation-Layout 1.jpg"/>
          <p:cNvPicPr>
            <a:picLocks noChangeAspect="1"/>
          </p:cNvPicPr>
          <p:nvPr/>
        </p:nvPicPr>
        <p:blipFill rotWithShape="1">
          <a:blip r:embed="rId2" cstate="print">
            <a:extLst>
              <a:ext uri="{28A0092B-C50C-407E-A947-70E740481C1C}">
                <a14:useLocalDpi xmlns:a14="http://schemas.microsoft.com/office/drawing/2010/main" val="0"/>
              </a:ext>
            </a:extLst>
          </a:blip>
          <a:srcRect l="5917" t="9341" r="7138" b="27450"/>
          <a:stretch/>
        </p:blipFill>
        <p:spPr>
          <a:xfrm>
            <a:off x="11392227" y="8362635"/>
            <a:ext cx="973184" cy="1034262"/>
          </a:xfrm>
          <a:prstGeom prst="rect">
            <a:avLst/>
          </a:prstGeom>
        </p:spPr>
      </p:pic>
    </p:spTree>
    <p:extLst>
      <p:ext uri="{BB962C8B-B14F-4D97-AF65-F5344CB8AC3E}">
        <p14:creationId xmlns:p14="http://schemas.microsoft.com/office/powerpoint/2010/main" val="57854345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1723</TotalTime>
  <Words>1397</Words>
  <Application>Microsoft Macintosh PowerPoint</Application>
  <PresentationFormat>Custom</PresentationFormat>
  <Paragraphs>240</Paragraphs>
  <Slides>32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Helvetica Light</vt:lpstr>
      <vt:lpstr>Helvetica Neue</vt:lpstr>
      <vt:lpstr>Helvetica Neue Light</vt:lpstr>
      <vt:lpstr>Helvetica Neue Medium</vt:lpstr>
      <vt:lpstr>Helvetica Neue Thin</vt:lpstr>
      <vt:lpstr>White</vt:lpstr>
      <vt:lpstr>PowerPoint Presentation</vt:lpstr>
      <vt:lpstr>Shamley Green Village Hall AGM Agenda 15 May 2024</vt:lpstr>
      <vt:lpstr>Shamley Green Village Hall AGM Agenda 15 May 2024</vt:lpstr>
      <vt:lpstr>Minutes of AGM held on  23 April 2023</vt:lpstr>
      <vt:lpstr>Chair’s Report</vt:lpstr>
      <vt:lpstr>Chair’s Report</vt:lpstr>
      <vt:lpstr>Chair’s Report cont.</vt:lpstr>
      <vt:lpstr>Treasurer’s Report</vt:lpstr>
      <vt:lpstr>Treasurer’s Report cont.</vt:lpstr>
      <vt:lpstr>Appointment Elected Members</vt:lpstr>
      <vt:lpstr>Appointment Representative Members</vt:lpstr>
      <vt:lpstr>Appointment Co Opted Members</vt:lpstr>
      <vt:lpstr>Motion to Change Constitution</vt:lpstr>
      <vt:lpstr>Hall Development Plans</vt:lpstr>
      <vt:lpstr>Hall Development Plans</vt:lpstr>
      <vt:lpstr>Hall Development Plans</vt:lpstr>
      <vt:lpstr>Hall Development Plans</vt:lpstr>
      <vt:lpstr>Hall Development Plans</vt:lpstr>
      <vt:lpstr>Hall Development Plans</vt:lpstr>
      <vt:lpstr>Events at the Arbuthnot Hall</vt:lpstr>
      <vt:lpstr>Events at the Arbuthnot Hall</vt:lpstr>
      <vt:lpstr>Events at the Arbuthnot Hall</vt:lpstr>
      <vt:lpstr>Events at the Arbuthnot Hall</vt:lpstr>
      <vt:lpstr>Events at the Arbuthnot Hall</vt:lpstr>
      <vt:lpstr>Events at the Arbuthnot Hall</vt:lpstr>
      <vt:lpstr>Events at the Arbuthnot Hall</vt:lpstr>
      <vt:lpstr>Events at the Arbuthnot Hall</vt:lpstr>
      <vt:lpstr>Looking Ahead</vt:lpstr>
      <vt:lpstr>Fundraising and FOAH</vt:lpstr>
      <vt:lpstr>Hall Operations</vt:lpstr>
      <vt:lpstr>Governance</vt:lpstr>
      <vt:lpstr>Any Other Business/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Jonathan Watson</cp:lastModifiedBy>
  <cp:revision>85</cp:revision>
  <cp:lastPrinted>2022-11-29T17:28:34Z</cp:lastPrinted>
  <dcterms:modified xsi:type="dcterms:W3CDTF">2024-05-15T10:03:51Z</dcterms:modified>
</cp:coreProperties>
</file>